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e372ca9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e372ca9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e372ca9b1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e372ca9b1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e372ca9b1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e372ca9b1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e372ca9b1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e372ca9b1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ece02b7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ece02b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ce02b70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ce02b70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11" Type="http://schemas.openxmlformats.org/officeDocument/2006/relationships/image" Target="../media/image6.jpg"/><Relationship Id="rId10" Type="http://schemas.openxmlformats.org/officeDocument/2006/relationships/image" Target="../media/image3.jpg"/><Relationship Id="rId9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2.jpg"/><Relationship Id="rId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Poesía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de la 2a mitad del siglo 20 </a:t>
            </a:r>
            <a:endParaRPr sz="4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La poesía social  - habla de los problemas de la gente, del sufrimiento, del hambre, de la pobreza</a:t>
            </a:r>
            <a:endParaRPr sz="21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Blas de Otero, Gabriel Celaya, …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La generación de los 50 - abandonan el tema social, escriben poesía más filosófica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Jaime Gil de Biedma, José Angel Valente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29175" y="549450"/>
            <a:ext cx="8241600" cy="44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3. Los Novísimos  (aňos 60-70)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el nombre viene de una antología</a:t>
            </a:r>
            <a:r>
              <a:rPr lang="en" sz="2100"/>
              <a:t> </a:t>
            </a:r>
            <a:r>
              <a:rPr i="1" lang="en" sz="2100"/>
              <a:t>Nueve novísimos poetas espaňoles </a:t>
            </a:r>
            <a:r>
              <a:rPr lang="en" sz="2100"/>
              <a:t>(1970) </a:t>
            </a:r>
            <a:r>
              <a:rPr lang="en" sz="2100"/>
              <a:t>de un crítico literario José María Castellet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poetas </a:t>
            </a:r>
            <a:r>
              <a:rPr lang="en" sz="2100"/>
              <a:t>jóvenes</a:t>
            </a:r>
            <a:r>
              <a:rPr lang="en" sz="2100"/>
              <a:t> con una estética diferente que aparece a finales de los aňos 60 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	Estilo:</a:t>
            </a:r>
            <a:endParaRPr sz="2100" u="sng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100"/>
              <a:t>introducen la cultura general y de las masas - hablan del cine, los comics, la tele</a:t>
            </a:r>
            <a:endParaRPr sz="2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100"/>
              <a:t>rompen la jerarquía - no hay diferencia entre la cultura alta o baja </a:t>
            </a:r>
            <a:endParaRPr sz="2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100"/>
              <a:t>intertextualidad  </a:t>
            </a:r>
            <a:endParaRPr sz="2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100"/>
              <a:t>culturalismo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71850" y="440525"/>
            <a:ext cx="8660400" cy="41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Pere Gimferrer 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Guillermo Carnero 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Leopoldo María Panero 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Ana María Moix 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Antonio Martínez Sarrión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Manuel Vázquez Montalbán 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Félix de Azúa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Vicente Molina Foix </a:t>
            </a:r>
            <a:endParaRPr sz="2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arenR"/>
            </a:pPr>
            <a:r>
              <a:rPr lang="en" sz="2300"/>
              <a:t>José María Álvarez </a:t>
            </a:r>
            <a:endParaRPr sz="20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99" y="290450"/>
            <a:ext cx="2311276" cy="247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349" y="363075"/>
            <a:ext cx="2505774" cy="375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074" y="871400"/>
            <a:ext cx="3673825" cy="257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136" y="871400"/>
            <a:ext cx="2810200" cy="35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6125" y="1099575"/>
            <a:ext cx="2810200" cy="28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6750" y="1186563"/>
            <a:ext cx="2949575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7049" y="706475"/>
            <a:ext cx="2711149" cy="39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12717" y="810850"/>
            <a:ext cx="3032000" cy="317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6439" y="694411"/>
            <a:ext cx="2949575" cy="393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7075" y="646275"/>
            <a:ext cx="8515200" cy="39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4. “La nueva sentimentalidad” = “Los postnovísimos” (aňos 80-90)</a:t>
            </a:r>
            <a:endParaRPr sz="23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300"/>
              <a:t>estética muy diferente, una reacción contra la estética de los Novísimos</a:t>
            </a:r>
            <a:endParaRPr sz="23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300"/>
              <a:t>más realista, sencilla, versos libres, lenguaje cotidiano,...</a:t>
            </a:r>
            <a:endParaRPr sz="23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 sz="2300"/>
              <a:t>Luis García Montero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761" y="2461625"/>
            <a:ext cx="1784474" cy="23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Gimferrer 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Els mites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del temps  adolescent, el coltell de Teseu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que faria justícia de tot, la divisòria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entre l’avui i el temps que obriria el nou temps.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Els anys d’abjecció, el temps d’ocells rapaços i de gossos de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presa encalçant Catalunya (s. 160)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889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hay nadie en el mundo, se diría</a:t>
            </a:r>
            <a:endParaRPr/>
          </a:p>
          <a:p>
            <a:pPr indent="0" lvl="0" marL="88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salvo la Espía</a:t>
            </a:r>
            <a:endParaRPr/>
          </a:p>
          <a:p>
            <a:pPr indent="0" lvl="0" marL="88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¿Quién es la Espía?</a:t>
            </a:r>
            <a:endParaRPr/>
          </a:p>
          <a:p>
            <a:pPr indent="0" lvl="0" marL="88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Olana, se diría.</a:t>
            </a:r>
            <a:endParaRPr/>
          </a:p>
          <a:p>
            <a:pPr indent="0" lvl="0" marL="88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Posada en el techo hay una mosca</a:t>
            </a:r>
            <a:endParaRPr/>
          </a:p>
          <a:p>
            <a:pPr indent="0" lvl="0" marL="88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88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Ola</a:t>
            </a:r>
            <a:r>
              <a:rPr lang="en"/>
              <a:t>na allí me espía</a:t>
            </a:r>
            <a:endParaRPr/>
          </a:p>
          <a:p>
            <a:pPr indent="0" lvl="0" marL="88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Miro al cielo, y él me mira:</a:t>
            </a:r>
            <a:endParaRPr/>
          </a:p>
          <a:p>
            <a:pPr indent="0" lvl="0" marL="88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¿no será Olana que me observa</a:t>
            </a:r>
            <a:endParaRPr/>
          </a:p>
          <a:p>
            <a:pPr indent="0" lvl="0" marL="88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quizá, tal vez, desde una nube</a:t>
            </a:r>
            <a:endParaRPr/>
          </a:p>
          <a:p>
            <a:pPr indent="0" lvl="0" marL="88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forma de Espía? (…)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399375" y="3993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Panero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