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90" r:id="rId5"/>
    <p:sldId id="286" r:id="rId6"/>
    <p:sldId id="291" r:id="rId7"/>
    <p:sldId id="292" r:id="rId8"/>
    <p:sldId id="263" r:id="rId9"/>
    <p:sldId id="293" r:id="rId10"/>
    <p:sldId id="264" r:id="rId11"/>
    <p:sldId id="271" r:id="rId12"/>
    <p:sldId id="270" r:id="rId13"/>
    <p:sldId id="288" r:id="rId14"/>
    <p:sldId id="296" r:id="rId15"/>
    <p:sldId id="297" r:id="rId16"/>
    <p:sldId id="285" r:id="rId17"/>
    <p:sldId id="280" r:id="rId18"/>
    <p:sldId id="273" r:id="rId19"/>
    <p:sldId id="281" r:id="rId20"/>
    <p:sldId id="294" r:id="rId21"/>
    <p:sldId id="265" r:id="rId22"/>
    <p:sldId id="279" r:id="rId23"/>
    <p:sldId id="274" r:id="rId24"/>
    <p:sldId id="284" r:id="rId25"/>
    <p:sldId id="289" r:id="rId26"/>
    <p:sldId id="295" r:id="rId27"/>
    <p:sldId id="266" r:id="rId28"/>
    <p:sldId id="267" r:id="rId2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0D831-BC3F-4ACB-B5F7-34DDAA6B74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F6941-4568-4ED9-8D9F-6489B9C95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3C860-1CEC-48A1-B874-88D44BCAB3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ACF0-D947-426F-B632-124E02957A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81D44-0A8E-4461-AC09-ACE0735291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9EB2-94CC-442E-942F-83CB23C860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1A796-977B-4D55-BA56-0DED0D8F39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A118-B9D5-4D7B-80C2-721AD2309D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91F8-2EC7-4D7B-A2B5-12DD802F44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2B55-77C0-4CB3-BF3F-8142E9BC1D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EE30-D157-46DD-91FD-DCCED5DAB5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B74F-2566-401E-850B-3908072F31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D00695-01E1-4D24-812E-2AAB600D54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Etologie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7360" y="2132856"/>
            <a:ext cx="6400800" cy="2209800"/>
          </a:xfrm>
        </p:spPr>
        <p:txBody>
          <a:bodyPr/>
          <a:lstStyle/>
          <a:p>
            <a:pPr eaLnBrk="1" hangingPunct="1"/>
            <a:r>
              <a:rPr lang="cs-CZ" dirty="0"/>
              <a:t>věda o chování zvířat</a:t>
            </a:r>
          </a:p>
        </p:txBody>
      </p:sp>
      <p:pic>
        <p:nvPicPr>
          <p:cNvPr id="1028" name="Picture 4" descr="Kniha Etologie - biologie chování zvířat - Trh knih - online antikvariát">
            <a:extLst>
              <a:ext uri="{FF2B5EF4-FFF2-40B4-BE49-F238E27FC236}">
                <a16:creationId xmlns:a16="http://schemas.microsoft.com/office/drawing/2014/main" id="{30DE2BB0-11FD-4DCD-A9B1-52B9A1ED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780927"/>
            <a:ext cx="2664295" cy="37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📗 Etologie : biologie chování zvířat - Zdeněk Veselovský (2005, Academia)">
            <a:extLst>
              <a:ext uri="{FF2B5EF4-FFF2-40B4-BE49-F238E27FC236}">
                <a16:creationId xmlns:a16="http://schemas.microsoft.com/office/drawing/2014/main" id="{01820075-181C-4E91-AECE-3129A4A6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17" y="2828329"/>
            <a:ext cx="2664296" cy="36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Funkční okruhy chování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172" y="1439006"/>
            <a:ext cx="8229600" cy="276490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spánek</a:t>
            </a:r>
          </a:p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komfortní chování – péče, </a:t>
            </a:r>
          </a:p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potravní chování</a:t>
            </a:r>
          </a:p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rozmnožovací (= epigamní) chování</a:t>
            </a:r>
          </a:p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chování</a:t>
            </a:r>
          </a:p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hra</a:t>
            </a:r>
          </a:p>
        </p:txBody>
      </p:sp>
      <p:pic>
        <p:nvPicPr>
          <p:cNvPr id="5122" name="Picture 2" descr="Etologie">
            <a:extLst>
              <a:ext uri="{FF2B5EF4-FFF2-40B4-BE49-F238E27FC236}">
                <a16:creationId xmlns:a16="http://schemas.microsoft.com/office/drawing/2014/main" id="{D8637350-A4A2-4B8E-85F3-EE889A3C0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74421"/>
            <a:ext cx="3763264" cy="255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incipy etologie -">
            <a:extLst>
              <a:ext uri="{FF2B5EF4-FFF2-40B4-BE49-F238E27FC236}">
                <a16:creationId xmlns:a16="http://schemas.microsoft.com/office/drawing/2014/main" id="{E669210A-0456-46EF-8217-E983A424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29" y="1439006"/>
            <a:ext cx="3809761" cy="46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8509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Komfortní chování</a:t>
            </a:r>
          </a:p>
        </p:txBody>
      </p:sp>
      <p:pic>
        <p:nvPicPr>
          <p:cNvPr id="12291" name="Picture 4" descr="CIMG12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052736"/>
            <a:ext cx="3816350" cy="3251200"/>
          </a:xfrm>
          <a:noFill/>
        </p:spPr>
      </p:pic>
      <p:pic>
        <p:nvPicPr>
          <p:cNvPr id="12293" name="Picture 8" descr="CIMG125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8404" y="3739214"/>
            <a:ext cx="3276600" cy="2994025"/>
          </a:xfrm>
          <a:noFill/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02A808-67C2-44E0-BACF-A2CC2CF6BCE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4" descr="P1030872">
            <a:extLst>
              <a:ext uri="{FF2B5EF4-FFF2-40B4-BE49-F238E27FC236}">
                <a16:creationId xmlns:a16="http://schemas.microsoft.com/office/drawing/2014/main" id="{B9F615BC-4BF8-4F6F-B83A-E3DD6D2E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546" y="969072"/>
            <a:ext cx="376499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2337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Potravní chování</a:t>
            </a:r>
          </a:p>
        </p:txBody>
      </p:sp>
      <p:pic>
        <p:nvPicPr>
          <p:cNvPr id="15363" name="Picture 4" descr="CIMG12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922337"/>
            <a:ext cx="4968875" cy="3168650"/>
          </a:xfrm>
          <a:noFill/>
        </p:spPr>
      </p:pic>
      <p:pic>
        <p:nvPicPr>
          <p:cNvPr id="2050" name="Picture 2" descr="Pastva ovcí na Kraví hoře, Správa národního parku Podyjí">
            <a:extLst>
              <a:ext uri="{FF2B5EF4-FFF2-40B4-BE49-F238E27FC236}">
                <a16:creationId xmlns:a16="http://schemas.microsoft.com/office/drawing/2014/main" id="{1D05742A-C810-4D64-BC7A-F16D7217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128" y="2442775"/>
            <a:ext cx="4968874" cy="32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ákeřná past: Pavučiny nefily kyjonohé obsahují neurotoxiny | 100+1  zahraniční zajímavost">
            <a:extLst>
              <a:ext uri="{FF2B5EF4-FFF2-40B4-BE49-F238E27FC236}">
                <a16:creationId xmlns:a16="http://schemas.microsoft.com/office/drawing/2014/main" id="{5BA372A1-6189-42C1-8542-FE2CD3027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4" y="3933056"/>
            <a:ext cx="4146626" cy="27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Rozmnožovací chování</a:t>
            </a:r>
          </a:p>
        </p:txBody>
      </p:sp>
      <p:pic>
        <p:nvPicPr>
          <p:cNvPr id="18435" name="Picture 4" descr="P10502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6850" y="1527613"/>
            <a:ext cx="6210300" cy="4445000"/>
          </a:xfrm>
          <a:noFill/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539750" y="6092825"/>
            <a:ext cx="773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/>
              <a:t>epigamní vokalizace (lákání samice) skokana zeleného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27E88-C8A9-4396-A9D6-25C966CFB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3496287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Reprodukce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pohlavní x nepohlavní (bez etologických projevů)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vyhledávání partnera, upoutání pozornosti (sociální x solitérní druhy)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aktivita samců (někdy samic) (ptáci, hmyz, koljuška, fregatky, rajky,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kroužilky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pavouci, kudlanky, rybáci aj.)</a:t>
            </a:r>
          </a:p>
        </p:txBody>
      </p:sp>
      <p:pic>
        <p:nvPicPr>
          <p:cNvPr id="9218" name="Picture 2" descr="Etologie: studium lidí jakožto zvířecího druhu - Seznam Médium">
            <a:extLst>
              <a:ext uri="{FF2B5EF4-FFF2-40B4-BE49-F238E27FC236}">
                <a16:creationId xmlns:a16="http://schemas.microsoft.com/office/drawing/2014/main" id="{D0EDBFAA-AF36-411B-9869-5619C0A0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0" y="3808259"/>
            <a:ext cx="4211960" cy="23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TOLOGIE">
            <a:extLst>
              <a:ext uri="{FF2B5EF4-FFF2-40B4-BE49-F238E27FC236}">
                <a16:creationId xmlns:a16="http://schemas.microsoft.com/office/drawing/2014/main" id="{6A551005-5F95-423F-AACC-6482F099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71" y="3388394"/>
            <a:ext cx="3208958" cy="320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5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CCC736-57E2-44D2-960E-0FF510617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49491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Rodičovské chování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různé úrovně péče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fitness (reprodukční úspěšnost) – úspěšnost jedince v předávání genů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Selekční tlaky → nejrůznější přizpůsobení (např. změny zbarvení u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drsnokřídlece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březového, kukaček aj.)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Teorie fitness u člověka (promiskuita) versus potěšení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 selekční tlak – kompromis mezi počtem mláďat a jejich šancí na přežití (hraboši x dravci)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Reprodukční strategie vyšší forma výhodnosti podle podmínek (změna pohlaví u ryb, žáby – tichý satelitní samec, lvi, rypouši – zabíjení kojených mláďat novými dominantními samci → nová říje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92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3663" y="260350"/>
            <a:ext cx="3970337" cy="1143000"/>
          </a:xfrm>
        </p:spPr>
        <p:txBody>
          <a:bodyPr/>
          <a:lstStyle/>
          <a:p>
            <a:pPr eaLnBrk="1" hangingPunct="1"/>
            <a:r>
              <a:rPr lang="cs-CZ" sz="4000" dirty="0">
                <a:solidFill>
                  <a:schemeClr val="tx1"/>
                </a:solidFill>
              </a:rPr>
              <a:t>Rozmnožovací chování</a:t>
            </a:r>
          </a:p>
        </p:txBody>
      </p:sp>
      <p:pic>
        <p:nvPicPr>
          <p:cNvPr id="19459" name="Picture 4" descr="P11103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05375" cy="5229225"/>
          </a:xfrm>
          <a:noFill/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2008" y="5331590"/>
            <a:ext cx="3728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/>
              <a:t>páření sarančí a kudlanek</a:t>
            </a:r>
          </a:p>
        </p:txBody>
      </p:sp>
      <p:pic>
        <p:nvPicPr>
          <p:cNvPr id="4098" name="Picture 2" descr="Dobrá investice: Být obětí sexuálního kanibalismu se samcům kudlanek  vyplatí | 100+1 zahraniční zajímavost">
            <a:extLst>
              <a:ext uri="{FF2B5EF4-FFF2-40B4-BE49-F238E27FC236}">
                <a16:creationId xmlns:a16="http://schemas.microsoft.com/office/drawing/2014/main" id="{FD3D4801-A89E-48C4-BA71-79B90F71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79364"/>
            <a:ext cx="5364088" cy="35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Rozmnožovací chování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251520" y="5589219"/>
            <a:ext cx="2393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/>
              <a:t>péče o mláďata</a:t>
            </a:r>
          </a:p>
        </p:txBody>
      </p:sp>
      <p:pic>
        <p:nvPicPr>
          <p:cNvPr id="5122" name="Picture 2" descr="Krmení Mláďat Modřinka Rodící Se - Fotografie zdarma na Pixabay">
            <a:extLst>
              <a:ext uri="{FF2B5EF4-FFF2-40B4-BE49-F238E27FC236}">
                <a16:creationId xmlns:a16="http://schemas.microsoft.com/office/drawing/2014/main" id="{6C3896E0-7B2F-4F88-AB32-FF5A5090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03345"/>
            <a:ext cx="5796136" cy="39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AINFOREST - Fotoalbum - Štíři - Grosphus flavopiceus - grosphus  flavopiceus samice a mladé">
            <a:extLst>
              <a:ext uri="{FF2B5EF4-FFF2-40B4-BE49-F238E27FC236}">
                <a16:creationId xmlns:a16="http://schemas.microsoft.com/office/drawing/2014/main" id="{2F980760-6CF2-429D-81D7-9E0F088F8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2" y="980728"/>
            <a:ext cx="517894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Hra</a:t>
            </a:r>
          </a:p>
        </p:txBody>
      </p:sp>
      <p:pic>
        <p:nvPicPr>
          <p:cNvPr id="22532" name="Picture 4" descr="P1040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7255" y="836712"/>
            <a:ext cx="3530955" cy="2348167"/>
          </a:xfr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2A695E8-3D51-4DE5-A584-01F431CA281A}"/>
              </a:ext>
            </a:extLst>
          </p:cNvPr>
          <p:cNvSpPr txBox="1"/>
          <p:nvPr/>
        </p:nvSpPr>
        <p:spPr>
          <a:xfrm>
            <a:off x="72181" y="1019260"/>
            <a:ext cx="59399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Zdánlivě neužitečné 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výjimečné, vysoká úroveň chování 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dlouhý postnatální vývoj 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formování vlastních zkušeností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Charakteristika: </a:t>
            </a:r>
          </a:p>
          <a:p>
            <a:pPr marL="342900" indent="-342900"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chybí vážnost </a:t>
            </a:r>
          </a:p>
          <a:p>
            <a:pPr marL="342900" indent="-342900"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uvolnění vrozených instinkt. mechanismů </a:t>
            </a:r>
          </a:p>
          <a:p>
            <a:pPr marL="342900" indent="-342900"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není aktivní jiné (pravé) instinktivní chování </a:t>
            </a:r>
          </a:p>
          <a:p>
            <a:pPr marL="342900" indent="-342900"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opakovatelnost </a:t>
            </a:r>
          </a:p>
          <a:p>
            <a:pPr marL="342900" indent="-342900"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různí účastníci </a:t>
            </a:r>
          </a:p>
          <a:p>
            <a:pPr marL="342900" indent="-342900"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zachování sociálních projevů </a:t>
            </a:r>
          </a:p>
          <a:p>
            <a:pPr marL="342900" indent="-342900"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zvědavost, orientačně-pátrací chování </a:t>
            </a:r>
          </a:p>
          <a:p>
            <a:pPr marL="342900" indent="-342900">
              <a:buAutoNum type="arabicPeriod"/>
            </a:pP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emociálnost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FEFDF04-36D2-4833-93CF-46E20787FF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Proč si mladí savci hrají - Časopis Vesmír">
            <a:extLst>
              <a:ext uri="{FF2B5EF4-FFF2-40B4-BE49-F238E27FC236}">
                <a16:creationId xmlns:a16="http://schemas.microsoft.com/office/drawing/2014/main" id="{66011C88-6B22-42AE-B454-EF6BB7D3F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55" y="4181266"/>
            <a:ext cx="3308702" cy="22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_13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198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chování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995936" y="5661248"/>
            <a:ext cx="49148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psoun prériový - rozdělení rolí: </a:t>
            </a:r>
          </a:p>
          <a:p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hlídání před predátory, stavba chodeb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Metody etologie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5194920" cy="537321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pozorování – sledování, záznam a analýza dějů probíhajících v přirozených podmínkách (např. hejno ptáků na řece)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posteriori výzkum (pozorování → analýza → hypotéza)</a:t>
            </a:r>
          </a:p>
          <a:p>
            <a:pPr eaLnBrk="1" hangingPunct="1">
              <a:lnSpc>
                <a:spcPct val="90000"/>
              </a:lnSpc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pokus – zjednodušená situace (často v krajně nepřirozených podmínkách – např. potkan v bludišti)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priori výzkum (hypotéza → pokus → analýza)</a:t>
            </a:r>
          </a:p>
        </p:txBody>
      </p:sp>
      <p:pic>
        <p:nvPicPr>
          <p:cNvPr id="4" name="Picture 2" descr="ETOLOGIE">
            <a:extLst>
              <a:ext uri="{FF2B5EF4-FFF2-40B4-BE49-F238E27FC236}">
                <a16:creationId xmlns:a16="http://schemas.microsoft.com/office/drawing/2014/main" id="{AEE9F195-E5BB-4EBC-BB0A-CCF1CE3D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41" y="1412776"/>
            <a:ext cx="314727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lektronická učebnice - ELUC">
            <a:extLst>
              <a:ext uri="{FF2B5EF4-FFF2-40B4-BE49-F238E27FC236}">
                <a16:creationId xmlns:a16="http://schemas.microsoft.com/office/drawing/2014/main" id="{940CF737-91C0-48D0-B498-292F6DED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41" y="4365104"/>
            <a:ext cx="3249228" cy="16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47BA32-B7E3-44F7-95E7-53AE91A6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404664"/>
            <a:ext cx="8707082" cy="5721499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chování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Solitérní živočichové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živočichové – nejrůznější vlivy na tvorbu sociálních skupin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Sociabilita – potřeba blízkosti a spolupráce s jinými jedinci druhu pokud není – sociální chování je součástí jiných projevů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skupiny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homotypické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heterotypické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Projevy sociálního chování určují sociální vztahy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Komunikace – signály (akustické, optické, chemické, mechanické …)</a:t>
            </a:r>
          </a:p>
        </p:txBody>
      </p:sp>
      <p:pic>
        <p:nvPicPr>
          <p:cNvPr id="6148" name="Picture 4" descr="Etologie skotu">
            <a:extLst>
              <a:ext uri="{FF2B5EF4-FFF2-40B4-BE49-F238E27FC236}">
                <a16:creationId xmlns:a16="http://schemas.microsoft.com/office/drawing/2014/main" id="{688F7D02-0D47-44BE-B3C8-EE5CAFE01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5064"/>
            <a:ext cx="4905300" cy="27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lektronická učebnice - ELUC">
            <a:extLst>
              <a:ext uri="{FF2B5EF4-FFF2-40B4-BE49-F238E27FC236}">
                <a16:creationId xmlns:a16="http://schemas.microsoft.com/office/drawing/2014/main" id="{8A8869F5-9793-43E6-B3B9-7792C3327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80248"/>
            <a:ext cx="3378491" cy="22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9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systémy zvířat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náhodné nahloučení (ptáci na krmítku)</a:t>
            </a:r>
          </a:p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anonymní stádo / hejno (stádo antilop)</a:t>
            </a:r>
          </a:p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systém s dominanční hierarchií (smečka)</a:t>
            </a:r>
          </a:p>
          <a:p>
            <a:pPr eaLnBrk="1" hangingPunct="1"/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teritorialita (existuje pro jedince, páry, smečky)</a:t>
            </a:r>
          </a:p>
          <a:p>
            <a:pPr lvl="1" eaLnBrk="1" hangingPunct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udržování hranic teritoria</a:t>
            </a:r>
          </a:p>
          <a:p>
            <a:pPr lvl="1" eaLnBrk="1" hangingPunct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poznávají sousedy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9731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Náhodné nahloučení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26021" y="1262731"/>
            <a:ext cx="7091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agregace více druhů ryb poblíž ryjící parmice</a:t>
            </a:r>
          </a:p>
        </p:txBody>
      </p:sp>
      <p:pic>
        <p:nvPicPr>
          <p:cNvPr id="24580" name="Picture 6" descr="IMG_31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956" y="1988840"/>
            <a:ext cx="6034088" cy="4525962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Náhodné nahloučení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286000" y="118680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agregace zimujících ptáků </a:t>
            </a:r>
          </a:p>
        </p:txBody>
      </p:sp>
      <p:pic>
        <p:nvPicPr>
          <p:cNvPr id="6146" name="Picture 2" descr="Birds of Europe. Mute Swan Stock Footage Video (100% Royalty-free)  1068160706 | Shutterstock">
            <a:extLst>
              <a:ext uri="{FF2B5EF4-FFF2-40B4-BE49-F238E27FC236}">
                <a16:creationId xmlns:a16="http://schemas.microsoft.com/office/drawing/2014/main" id="{33E29AA0-4965-45B7-9DD0-46725CD3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44824"/>
            <a:ext cx="81801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616" y="0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Anonymní uskupení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C41626-D425-42D4-B0D7-8F536A2D0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Proč je zebra pruhovaná? – ZOO Magazín">
            <a:extLst>
              <a:ext uri="{FF2B5EF4-FFF2-40B4-BE49-F238E27FC236}">
                <a16:creationId xmlns:a16="http://schemas.microsoft.com/office/drawing/2014/main" id="{5383683D-3609-463A-A678-B9AD1BECC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2" y="1306897"/>
            <a:ext cx="7682095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BB7F3-03A8-4157-9B2C-93ED447E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cs-CZ" dirty="0"/>
              <a:t>systém s dominanční </a:t>
            </a:r>
            <a:r>
              <a:rPr lang="cs-CZ" dirty="0" err="1"/>
              <a:t>hiearchií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59D82E-E0BA-457D-8513-1779FC891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Šimpanz je inteligentní, politikaří, ale jako člověk se chovat nemůže -  iDNES.cz">
            <a:extLst>
              <a:ext uri="{FF2B5EF4-FFF2-40B4-BE49-F238E27FC236}">
                <a16:creationId xmlns:a16="http://schemas.microsoft.com/office/drawing/2014/main" id="{572A6FCB-0E78-4B32-A398-DA9A3BB7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831322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66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F0F58B-DAB8-4968-B1AB-BCF3FCB8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84076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Typy sociálních společenstev</a:t>
            </a:r>
          </a:p>
          <a:p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Heterotypická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většinou bez vzájemných vztahů (někdy hierarchie) </a:t>
            </a:r>
          </a:p>
          <a:p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Homotypická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pár </a:t>
            </a:r>
          </a:p>
          <a:p>
            <a:pPr marL="971550" lvl="1" indent="-514350"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rodina (rodičovská, mateřská, otcovská) </a:t>
            </a:r>
          </a:p>
          <a:p>
            <a:pPr marL="971550" lvl="1" indent="-514350"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smečka </a:t>
            </a:r>
          </a:p>
          <a:p>
            <a:pPr marL="971550" lvl="1" indent="-514350"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kolonie </a:t>
            </a:r>
          </a:p>
          <a:p>
            <a:pPr marL="971550" lvl="1" indent="-514350"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stádo (hejno)</a:t>
            </a:r>
          </a:p>
          <a:p>
            <a:pPr marL="971550" lvl="1" indent="-514350"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houf (tlupa) </a:t>
            </a:r>
          </a:p>
          <a:p>
            <a:pPr marL="971550" lvl="1" indent="-514350"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hmyzí stát </a:t>
            </a:r>
          </a:p>
        </p:txBody>
      </p:sp>
    </p:spTree>
    <p:extLst>
      <p:ext uri="{BB962C8B-B14F-4D97-AF65-F5344CB8AC3E}">
        <p14:creationId xmlns:p14="http://schemas.microsoft.com/office/powerpoint/2010/main" val="3524587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Zkoumání chování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ujasnit si, co mně zajímá</a:t>
            </a:r>
          </a:p>
          <a:p>
            <a:pPr eaLnBrk="1" hangingPunct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jedinec x skupina</a:t>
            </a:r>
          </a:p>
          <a:p>
            <a:pPr eaLnBrk="1" hangingPunct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stanovit kategorie chování</a:t>
            </a:r>
          </a:p>
          <a:p>
            <a:pPr eaLnBrk="1" hangingPunct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zvolit metodu sledování</a:t>
            </a:r>
          </a:p>
          <a:p>
            <a:pPr lvl="1" eaLnBrk="1" hangingPunct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kontinuální sledování (fokálního jedince)</a:t>
            </a:r>
          </a:p>
          <a:p>
            <a:pPr lvl="1" eaLnBrk="1" hangingPunct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záznamy v intervalech (jedince nebo skupiny) = co dělá v daném okamžiku, </a:t>
            </a:r>
          </a:p>
          <a:p>
            <a:pPr lvl="1" eaLnBrk="1" hangingPunct="1">
              <a:buFontTx/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resp. kolik zvířat dělá co v daném okamžiku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Výsledky pozorování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etogram</a:t>
            </a:r>
          </a:p>
          <a:p>
            <a:pPr eaLnBrk="1" hangingPunct="1">
              <a:buFontTx/>
              <a:buNone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koláčový graf zastoupení jednotlivých složek chování (délka chování)</a:t>
            </a:r>
          </a:p>
          <a:p>
            <a:pPr eaLnBrk="1" hangingPunct="1"/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frekvenční diagram – počet určitých prvků chování za čas (např. počet útoků na protivníka) </a:t>
            </a:r>
          </a:p>
          <a:p>
            <a:pPr eaLnBrk="1" hangingPunct="1"/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analýza sekvence chování - v jakém pořadí prvky chování probíhají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Chování vrozené </a:t>
            </a:r>
            <a:r>
              <a:rPr lang="cs-CZ" sz="3600" dirty="0">
                <a:solidFill>
                  <a:schemeClr val="tx1"/>
                </a:solidFill>
              </a:rPr>
              <a:t>x</a:t>
            </a:r>
            <a:r>
              <a:rPr lang="cs-CZ" dirty="0">
                <a:solidFill>
                  <a:schemeClr val="tx1"/>
                </a:solidFill>
              </a:rPr>
              <a:t> získané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vrozené chování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</a:t>
            </a: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chopnost odpovědi na vnější podněty, realizace všech základních životních potřeb,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instinkt (série pohybů nebo činností)</a:t>
            </a:r>
          </a:p>
          <a:p>
            <a:pPr eaLnBrk="1" hangingPunct="1"/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získané chování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naučené</a:t>
            </a:r>
          </a:p>
          <a:p>
            <a:pPr lvl="1" eaLnBrk="1" hangingPunct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vhled</a:t>
            </a:r>
          </a:p>
          <a:p>
            <a:pPr lvl="1" eaLnBrk="1" hangingPunct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nápodoba</a:t>
            </a:r>
          </a:p>
          <a:p>
            <a:pPr lvl="1" eaLnBrk="1" hangingPunct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pozitivní zpětná vazba</a:t>
            </a:r>
          </a:p>
          <a:p>
            <a:pPr eaLnBrk="1" hangingPunct="1"/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některé chování má obě složky (např. péče o mláďata, zpěv ptáků)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tologie GMH">
            <a:extLst>
              <a:ext uri="{FF2B5EF4-FFF2-40B4-BE49-F238E27FC236}">
                <a16:creationId xmlns:a16="http://schemas.microsoft.com/office/drawing/2014/main" id="{DC7AE68F-3AA0-4B52-8BC4-18E4E338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656184" cy="28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259D24D-F5E1-42C2-AFF8-B10B5170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/>
              <a:t>vrozené chování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81CB37-3414-4EF4-96D8-33CED571E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88" y="1412776"/>
            <a:ext cx="7118448" cy="4983163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geneticky podmíněné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přetrvává po celý život (nedá se „zapomenout“)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 – nepodmíněné reflexy (obranný, sací, polykací…)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instinkt - složitější forma vrozeného chování –  soustava převážně vrozeného chování spouštěná vnějšími podněty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 instinktu je vždy vrozený, ale jeho jednotlivé prvky mohou být ovlivněné získanými (naučenými) vlastnostmi (obratnost a přesnost pohybů, zkušenost…)</a:t>
            </a:r>
          </a:p>
        </p:txBody>
      </p:sp>
    </p:spTree>
    <p:extLst>
      <p:ext uri="{BB962C8B-B14F-4D97-AF65-F5344CB8AC3E}">
        <p14:creationId xmlns:p14="http://schemas.microsoft.com/office/powerpoint/2010/main" val="368839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5250"/>
            <a:ext cx="47625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Vrozené chování</a:t>
            </a:r>
          </a:p>
        </p:txBody>
      </p:sp>
      <p:pic>
        <p:nvPicPr>
          <p:cNvPr id="6148" name="Picture 6" descr="P1070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5413" y="1125538"/>
            <a:ext cx="3938587" cy="5732462"/>
          </a:xfrm>
          <a:noFill/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358603" y="5940425"/>
            <a:ext cx="4464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/>
              <a:t>bojovnice pestrá </a:t>
            </a:r>
          </a:p>
          <a:p>
            <a:r>
              <a:rPr lang="cs-CZ" sz="2400" dirty="0"/>
              <a:t>– hrozba, útok na jiného samce</a:t>
            </a:r>
          </a:p>
        </p:txBody>
      </p:sp>
      <p:pic>
        <p:nvPicPr>
          <p:cNvPr id="1026" name="Picture 2" descr="Common Cuckoo (Cuculus canorus) ejecting Reed Warbler (Acrocepha">
            <a:extLst>
              <a:ext uri="{FF2B5EF4-FFF2-40B4-BE49-F238E27FC236}">
                <a16:creationId xmlns:a16="http://schemas.microsoft.com/office/drawing/2014/main" id="{79F7D7AE-83E2-4DD6-B3CF-717C85F67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494086" cy="414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4343E9-0240-4FCD-AA27-B6326E62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793507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Fáze typického instinktu </a:t>
            </a:r>
          </a:p>
          <a:p>
            <a:pPr marL="0" indent="0">
              <a:buNone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vnitřní vyladění – konkrétní fyziologická potřeba (nízká hladina glukózy v krvi, vysoká hladina pohlavních hormonů ap.) 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apetenční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chování – vyhledávání klíčového podnětu (podnětu, který spustí konečné jednání, jež povede k uspokojení potřeby) 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podnětová situace – setkání s klíčovým podnětem 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spouštěcí mechanismus – klíčové znaky podnětu (kořisti, partnera, predátora, rodiče, mláděte...) – rozhodující pro spuštění konečného jednání (prahová hodnota podnětu – „velikost“ (intenzita) klíčového podnětu, při níž se spustí konečné jednání, s rostoucím vyladěním prahová hodnota klíčového podnětu klesá (čím hladovější šelma, tím menší kořist vyvolá lovecký útok) 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konečné jednání a uspokojení potřeby – útok na kořist, páření ap.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830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4EF292-75F9-41CF-BF65-AEE970757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649491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Typy instinktivního chování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látková výměna (lov, kálení, močení)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ochranné a komfortní chování</a:t>
            </a:r>
          </a:p>
          <a:p>
            <a:pPr>
              <a:spcBef>
                <a:spcPct val="30000"/>
              </a:spcBef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pohybové (útěk)</a:t>
            </a:r>
          </a:p>
          <a:p>
            <a:pPr>
              <a:spcBef>
                <a:spcPct val="30000"/>
              </a:spcBef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nepohybové (ukrytí)</a:t>
            </a:r>
          </a:p>
          <a:p>
            <a:pPr>
              <a:spcBef>
                <a:spcPct val="30000"/>
              </a:spcBef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mimetické (krycí, mimikry, mimeze, odstrašující)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rozmnožovací a sociální chování</a:t>
            </a:r>
          </a:p>
          <a:p>
            <a:pPr>
              <a:spcBef>
                <a:spcPct val="25000"/>
              </a:spcBef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rivalský, partnerský a pečovatelský systém</a:t>
            </a:r>
          </a:p>
          <a:p>
            <a:pPr>
              <a:spcBef>
                <a:spcPct val="25000"/>
              </a:spcBef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chování</a:t>
            </a:r>
          </a:p>
          <a:p>
            <a:pPr marL="0" indent="0">
              <a:spcBef>
                <a:spcPct val="55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komunikace</a:t>
            </a:r>
          </a:p>
          <a:p>
            <a:pPr>
              <a:spcBef>
                <a:spcPct val="25000"/>
              </a:spcBef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chemická (feromony), optická, akustická, mechanická</a:t>
            </a:r>
          </a:p>
          <a:p>
            <a:pPr marL="0" indent="0">
              <a:spcBef>
                <a:spcPct val="75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hravé chování, zvědavost, pátrací chování</a:t>
            </a:r>
          </a:p>
          <a:p>
            <a:pPr>
              <a:spcBef>
                <a:spcPct val="30000"/>
              </a:spcBef>
            </a:pPr>
            <a:endParaRPr lang="cs-CZ" alt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3074" name="Picture 2" descr="Rajka holohlavá - Wikiwand">
            <a:extLst>
              <a:ext uri="{FF2B5EF4-FFF2-40B4-BE49-F238E27FC236}">
                <a16:creationId xmlns:a16="http://schemas.microsoft.com/office/drawing/2014/main" id="{EFCE362E-0400-4B61-A9CE-D50ECFDB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871750" cy="20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mfortní chování">
            <a:extLst>
              <a:ext uri="{FF2B5EF4-FFF2-40B4-BE49-F238E27FC236}">
                <a16:creationId xmlns:a16="http://schemas.microsoft.com/office/drawing/2014/main" id="{175BCB13-7655-4B5A-B44E-330551E8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27174"/>
            <a:ext cx="2736304" cy="20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4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Získané chování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360" y="1340769"/>
            <a:ext cx="8435280" cy="36004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vtiskávání (imprinting)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motorická facilitace cvičením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habituace (návyk)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podmiňování (podmíněný reflex)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vhled (chápavost)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tradice</a:t>
            </a:r>
          </a:p>
          <a:p>
            <a:pPr marL="0" indent="0" eaLnBrk="1" hangingPunct="1">
              <a:buNone/>
            </a:pP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ETOLOGIE">
            <a:extLst>
              <a:ext uri="{FF2B5EF4-FFF2-40B4-BE49-F238E27FC236}">
                <a16:creationId xmlns:a16="http://schemas.microsoft.com/office/drawing/2014/main" id="{445C3F5B-18DE-4802-8475-7D549E39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300736" cy="28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typy chování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360" y="1340768"/>
            <a:ext cx="8435280" cy="58054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funkční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odpovídá situaci a motivaci</a:t>
            </a:r>
          </a:p>
          <a:p>
            <a:pPr marL="0" indent="0" eaLnBrk="1" hangingPunct="1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přeorientované chování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při konfliktu motivací (např. útok na nadřazeného jedince a strach – agresivní chování vůči jinému jedinci)</a:t>
            </a:r>
          </a:p>
          <a:p>
            <a:pPr marL="0" indent="0" eaLnBrk="1" hangingPunct="1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přeskokové chování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když při konfliktu motivací proběhne úplně jiné chování (např. útěk x útok, ale proběhne čištění srsti)</a:t>
            </a:r>
          </a:p>
          <a:p>
            <a:pPr marL="0" indent="0" eaLnBrk="1" hangingPunct="1"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ritualizace chování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nefunkční náznak určitého chování, často v průběhu toku (náznak krmení, náznak stavby hnízda)</a:t>
            </a:r>
          </a:p>
        </p:txBody>
      </p:sp>
    </p:spTree>
    <p:extLst>
      <p:ext uri="{BB962C8B-B14F-4D97-AF65-F5344CB8AC3E}">
        <p14:creationId xmlns:p14="http://schemas.microsoft.com/office/powerpoint/2010/main" val="3087429139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970</Words>
  <Application>Microsoft Office PowerPoint</Application>
  <PresentationFormat>Předvádění na obrazovce (4:3)</PresentationFormat>
  <Paragraphs>147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Výchozí návrh</vt:lpstr>
      <vt:lpstr>Etologie</vt:lpstr>
      <vt:lpstr>Metody etologie</vt:lpstr>
      <vt:lpstr>Chování vrozené x získané</vt:lpstr>
      <vt:lpstr>vrozené chování</vt:lpstr>
      <vt:lpstr>Vrozené chování</vt:lpstr>
      <vt:lpstr>Prezentace aplikace PowerPoint</vt:lpstr>
      <vt:lpstr>Prezentace aplikace PowerPoint</vt:lpstr>
      <vt:lpstr>Získané chování</vt:lpstr>
      <vt:lpstr>typy chování</vt:lpstr>
      <vt:lpstr>Funkční okruhy chování</vt:lpstr>
      <vt:lpstr>Komfortní chování</vt:lpstr>
      <vt:lpstr>Potravní chování</vt:lpstr>
      <vt:lpstr>Rozmnožovací chování</vt:lpstr>
      <vt:lpstr>Prezentace aplikace PowerPoint</vt:lpstr>
      <vt:lpstr>Prezentace aplikace PowerPoint</vt:lpstr>
      <vt:lpstr>Rozmnožovací chování</vt:lpstr>
      <vt:lpstr>Rozmnožovací chování</vt:lpstr>
      <vt:lpstr>Hra</vt:lpstr>
      <vt:lpstr>Sociální chování</vt:lpstr>
      <vt:lpstr>Prezentace aplikace PowerPoint</vt:lpstr>
      <vt:lpstr>Sociální systémy zvířat</vt:lpstr>
      <vt:lpstr>Náhodné nahloučení</vt:lpstr>
      <vt:lpstr>Náhodné nahloučení</vt:lpstr>
      <vt:lpstr>Anonymní uskupení</vt:lpstr>
      <vt:lpstr>systém s dominanční hiearchií</vt:lpstr>
      <vt:lpstr>Prezentace aplikace PowerPoint</vt:lpstr>
      <vt:lpstr>Zkoumání chování</vt:lpstr>
      <vt:lpstr>Výsledky pozorování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Jindra</dc:creator>
  <cp:lastModifiedBy>Martin Pudil</cp:lastModifiedBy>
  <cp:revision>81</cp:revision>
  <dcterms:created xsi:type="dcterms:W3CDTF">2014-03-03T02:10:26Z</dcterms:created>
  <dcterms:modified xsi:type="dcterms:W3CDTF">2024-05-22T06:05:36Z</dcterms:modified>
</cp:coreProperties>
</file>