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1" r:id="rId5"/>
    <p:sldId id="260" r:id="rId6"/>
    <p:sldId id="262" r:id="rId7"/>
    <p:sldId id="259" r:id="rId8"/>
    <p:sldId id="263" r:id="rId9"/>
    <p:sldId id="264" r:id="rId10"/>
    <p:sldId id="265" r:id="rId11"/>
    <p:sldId id="288" r:id="rId12"/>
    <p:sldId id="267" r:id="rId13"/>
    <p:sldId id="284" r:id="rId14"/>
    <p:sldId id="285" r:id="rId15"/>
    <p:sldId id="286" r:id="rId16"/>
    <p:sldId id="287" r:id="rId17"/>
    <p:sldId id="283" r:id="rId18"/>
    <p:sldId id="281" r:id="rId19"/>
    <p:sldId id="282" r:id="rId20"/>
    <p:sldId id="266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30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A59F8E-27A5-4D65-A729-217D7923B9A3}" v="3" dt="2024-05-14T09:32:00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tka Feřtová" userId="3ae4a57614da7875" providerId="LiveId" clId="{FBA59F8E-27A5-4D65-A729-217D7923B9A3}"/>
    <pc:docChg chg="addSld modSld">
      <pc:chgData name="Jitka Feřtová" userId="3ae4a57614da7875" providerId="LiveId" clId="{FBA59F8E-27A5-4D65-A729-217D7923B9A3}" dt="2024-05-14T10:12:08.766" v="38" actId="14100"/>
      <pc:docMkLst>
        <pc:docMk/>
      </pc:docMkLst>
      <pc:sldChg chg="modSp mod">
        <pc:chgData name="Jitka Feřtová" userId="3ae4a57614da7875" providerId="LiveId" clId="{FBA59F8E-27A5-4D65-A729-217D7923B9A3}" dt="2024-05-14T10:12:08.766" v="38" actId="14100"/>
        <pc:sldMkLst>
          <pc:docMk/>
          <pc:sldMk cId="1725601625" sldId="267"/>
        </pc:sldMkLst>
        <pc:picChg chg="mod">
          <ac:chgData name="Jitka Feřtová" userId="3ae4a57614da7875" providerId="LiveId" clId="{FBA59F8E-27A5-4D65-A729-217D7923B9A3}" dt="2024-05-14T10:12:08.766" v="38" actId="14100"/>
          <ac:picMkLst>
            <pc:docMk/>
            <pc:sldMk cId="1725601625" sldId="267"/>
            <ac:picMk id="9" creationId="{FFF6A0CE-E414-1A2C-A65E-D4C9C9CB3CC2}"/>
          </ac:picMkLst>
        </pc:picChg>
      </pc:sldChg>
      <pc:sldChg chg="addSp modSp">
        <pc:chgData name="Jitka Feřtová" userId="3ae4a57614da7875" providerId="LiveId" clId="{FBA59F8E-27A5-4D65-A729-217D7923B9A3}" dt="2024-05-14T09:32:00.077" v="36" actId="164"/>
        <pc:sldMkLst>
          <pc:docMk/>
          <pc:sldMk cId="3942529608" sldId="282"/>
        </pc:sldMkLst>
        <pc:spChg chg="mod">
          <ac:chgData name="Jitka Feřtová" userId="3ae4a57614da7875" providerId="LiveId" clId="{FBA59F8E-27A5-4D65-A729-217D7923B9A3}" dt="2024-05-14T09:32:00.077" v="36" actId="164"/>
          <ac:spMkLst>
            <pc:docMk/>
            <pc:sldMk cId="3942529608" sldId="282"/>
            <ac:spMk id="17" creationId="{1AFA8813-96A8-E955-9A11-BFEAC4C57050}"/>
          </ac:spMkLst>
        </pc:spChg>
        <pc:grpChg chg="add mod">
          <ac:chgData name="Jitka Feřtová" userId="3ae4a57614da7875" providerId="LiveId" clId="{FBA59F8E-27A5-4D65-A729-217D7923B9A3}" dt="2024-05-14T09:32:00.077" v="36" actId="164"/>
          <ac:grpSpMkLst>
            <pc:docMk/>
            <pc:sldMk cId="3942529608" sldId="282"/>
            <ac:grpSpMk id="18" creationId="{742D72F4-7B21-5F71-E154-B3CB83276BE2}"/>
          </ac:grpSpMkLst>
        </pc:grpChg>
        <pc:picChg chg="mod">
          <ac:chgData name="Jitka Feřtová" userId="3ae4a57614da7875" providerId="LiveId" clId="{FBA59F8E-27A5-4D65-A729-217D7923B9A3}" dt="2024-05-14T09:32:00.077" v="36" actId="164"/>
          <ac:picMkLst>
            <pc:docMk/>
            <pc:sldMk cId="3942529608" sldId="282"/>
            <ac:picMk id="11" creationId="{C91BB076-3E77-3113-ACA3-99B736065CE7}"/>
          </ac:picMkLst>
        </pc:picChg>
      </pc:sldChg>
      <pc:sldChg chg="modSp add mod">
        <pc:chgData name="Jitka Feřtová" userId="3ae4a57614da7875" providerId="LiveId" clId="{FBA59F8E-27A5-4D65-A729-217D7923B9A3}" dt="2024-05-14T07:13:17.053" v="34" actId="20577"/>
        <pc:sldMkLst>
          <pc:docMk/>
          <pc:sldMk cId="1112979636" sldId="288"/>
        </pc:sldMkLst>
        <pc:spChg chg="mod">
          <ac:chgData name="Jitka Feřtová" userId="3ae4a57614da7875" providerId="LiveId" clId="{FBA59F8E-27A5-4D65-A729-217D7923B9A3}" dt="2024-05-14T07:13:17.053" v="34" actId="20577"/>
          <ac:spMkLst>
            <pc:docMk/>
            <pc:sldMk cId="1112979636" sldId="288"/>
            <ac:spMk id="2" creationId="{B2006E11-DFC6-C27C-C19C-8ED378996D0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A5030-FDDA-4F0B-A2BB-A666F4AD04AE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AFE9A-9949-486B-93EB-EBBFEDC140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32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AFE9A-9949-486B-93EB-EBBFEDC1409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3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AFE9A-9949-486B-93EB-EBBFEDC1409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94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06E11-DFC6-C27C-C19C-8ED378996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Savci - metody průzkumu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E6FFBE-31D4-7F46-9FF5-66AFA71421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Zoologie a ekologie živočichů – cvičení 15.5. 2024</a:t>
            </a:r>
          </a:p>
        </p:txBody>
      </p:sp>
    </p:spTree>
    <p:extLst>
      <p:ext uri="{BB962C8B-B14F-4D97-AF65-F5344CB8AC3E}">
        <p14:creationId xmlns:p14="http://schemas.microsoft.com/office/powerpoint/2010/main" val="184705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Jak sýčka poznáme • Česká společnost ornitologická">
            <a:extLst>
              <a:ext uri="{FF2B5EF4-FFF2-40B4-BE49-F238E27FC236}">
                <a16:creationId xmlns:a16="http://schemas.microsoft.com/office/drawing/2014/main" id="{72BF2743-28C3-D6C6-6862-9DC08F34D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46" y="700931"/>
            <a:ext cx="2833217" cy="37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D244CB-EC9B-9AFB-0981-9EEC101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76" y="9143"/>
            <a:ext cx="10441125" cy="1280890"/>
          </a:xfrm>
        </p:spPr>
        <p:txBody>
          <a:bodyPr/>
          <a:lstStyle/>
          <a:p>
            <a:r>
              <a:rPr lang="cs-CZ" dirty="0"/>
              <a:t>Metody průzkumu drobných zemních savců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41BC4-86F5-ACCE-5777-B4E439557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517" y="913961"/>
            <a:ext cx="7549313" cy="3777622"/>
          </a:xfrm>
        </p:spPr>
        <p:txBody>
          <a:bodyPr/>
          <a:lstStyle/>
          <a:p>
            <a:r>
              <a:rPr lang="cs-CZ" sz="18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živolovné</a:t>
            </a:r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pasti x sklapovací pasti – usmrcení (v rozporu se ZOZT)</a:t>
            </a:r>
          </a:p>
          <a:p>
            <a:r>
              <a:rPr lang="cs-CZ" dirty="0">
                <a:solidFill>
                  <a:srgbClr val="000000"/>
                </a:solidFill>
                <a:cs typeface="Times New Roman" panose="02020603050405020304" pitchFamily="18" charset="0"/>
              </a:rPr>
              <a:t>odchytové linie / kvadráty (standard 1 ha, 11 X 11 bodů)   </a:t>
            </a:r>
          </a:p>
          <a:p>
            <a:r>
              <a:rPr lang="cs-CZ" dirty="0">
                <a:solidFill>
                  <a:srgbClr val="000000"/>
                </a:solidFill>
                <a:cs typeface="Times New Roman" panose="02020603050405020304" pitchFamily="18" charset="0"/>
              </a:rPr>
              <a:t>kořist koček, zemní pasti (na hmyz), hnízdní budky (</a:t>
            </a:r>
            <a:r>
              <a:rPr lang="cs-CZ" dirty="0" err="1">
                <a:solidFill>
                  <a:srgbClr val="000000"/>
                </a:solidFill>
                <a:cs typeface="Times New Roman" panose="02020603050405020304" pitchFamily="18" charset="0"/>
              </a:rPr>
              <a:t>gliridae</a:t>
            </a:r>
            <a:r>
              <a:rPr lang="cs-CZ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cs-CZ" dirty="0">
                <a:solidFill>
                  <a:srgbClr val="000000"/>
                </a:solidFill>
                <a:cs typeface="Times New Roman" panose="02020603050405020304" pitchFamily="18" charset="0"/>
              </a:rPr>
              <a:t>rozbory vývržků sov  - suchá metoda, mokrá, s </a:t>
            </a:r>
            <a:r>
              <a:rPr lang="cs-CZ" dirty="0" err="1">
                <a:solidFill>
                  <a:srgbClr val="000000"/>
                </a:solidFill>
                <a:cs typeface="Times New Roman" panose="02020603050405020304" pitchFamily="18" charset="0"/>
              </a:rPr>
              <a:t>NaOH</a:t>
            </a:r>
            <a:r>
              <a:rPr lang="cs-CZ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  <p:pic>
        <p:nvPicPr>
          <p:cNvPr id="6" name="Obrázek 5" descr="Obsah obrázku venku, obloha, strom, tráva&#10;&#10;Popis byl vytvořen automaticky">
            <a:extLst>
              <a:ext uri="{FF2B5EF4-FFF2-40B4-BE49-F238E27FC236}">
                <a16:creationId xmlns:a16="http://schemas.microsoft.com/office/drawing/2014/main" id="{9A6E14B6-13B5-3526-600E-F4632EF71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8" y="3221422"/>
            <a:ext cx="2727434" cy="3636578"/>
          </a:xfrm>
          <a:prstGeom prst="rect">
            <a:avLst/>
          </a:prstGeom>
        </p:spPr>
      </p:pic>
      <p:grpSp>
        <p:nvGrpSpPr>
          <p:cNvPr id="25" name="Skupina 24">
            <a:extLst>
              <a:ext uri="{FF2B5EF4-FFF2-40B4-BE49-F238E27FC236}">
                <a16:creationId xmlns:a16="http://schemas.microsoft.com/office/drawing/2014/main" id="{0AEB3FAA-9774-0A36-24CD-C6569016E00D}"/>
              </a:ext>
            </a:extLst>
          </p:cNvPr>
          <p:cNvGrpSpPr/>
          <p:nvPr/>
        </p:nvGrpSpPr>
        <p:grpSpPr>
          <a:xfrm>
            <a:off x="205441" y="1290033"/>
            <a:ext cx="1782197" cy="1571299"/>
            <a:chOff x="10362777" y="1030385"/>
            <a:chExt cx="1782197" cy="1571299"/>
          </a:xfrm>
        </p:grpSpPr>
        <p:pic>
          <p:nvPicPr>
            <p:cNvPr id="3078" name="Picture 6" descr="Past na myši dřevěná | Pasti.cz">
              <a:extLst>
                <a:ext uri="{FF2B5EF4-FFF2-40B4-BE49-F238E27FC236}">
                  <a16:creationId xmlns:a16="http://schemas.microsoft.com/office/drawing/2014/main" id="{7D70D8E7-330C-57EE-E820-8DA12ABC8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777" y="1155041"/>
              <a:ext cx="1782197" cy="133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7A2A4759-EB47-545E-52A7-25F82B9A107F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219" y="1089410"/>
              <a:ext cx="1620078" cy="128089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D895335D-1C5E-FA07-2F8C-468BCDEBFB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56515" y="1030385"/>
              <a:ext cx="1229485" cy="1571299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218" name="Picture 2" descr="Ptačí budky nejsou nošením dříví do lesa | Lesy České republiky, s. p.">
            <a:extLst>
              <a:ext uri="{FF2B5EF4-FFF2-40B4-BE49-F238E27FC236}">
                <a16:creationId xmlns:a16="http://schemas.microsoft.com/office/drawing/2014/main" id="{8D3F3888-7394-BE16-FB21-C57FD460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576" y="3703781"/>
            <a:ext cx="3676818" cy="275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 descr="Obsah obrázku váha&#10;&#10;Popis byl vytvořen automaticky se střední mírou spolehlivosti">
            <a:extLst>
              <a:ext uri="{FF2B5EF4-FFF2-40B4-BE49-F238E27FC236}">
                <a16:creationId xmlns:a16="http://schemas.microsoft.com/office/drawing/2014/main" id="{449D01A7-9D2B-42C6-2718-5244E2C81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306" y="3221422"/>
            <a:ext cx="2720576" cy="3627435"/>
          </a:xfrm>
          <a:prstGeom prst="rect">
            <a:avLst/>
          </a:prstGeom>
        </p:spPr>
      </p:pic>
      <p:pic>
        <p:nvPicPr>
          <p:cNvPr id="24" name="Obrázek 23" descr="Obsah obrázku interiér, myš&#10;&#10;Popis byl vytvořen automaticky">
            <a:extLst>
              <a:ext uri="{FF2B5EF4-FFF2-40B4-BE49-F238E27FC236}">
                <a16:creationId xmlns:a16="http://schemas.microsoft.com/office/drawing/2014/main" id="{D94A6FFC-9A5C-D4F4-0518-F81A70D31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5173" y="3230567"/>
            <a:ext cx="2720576" cy="36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06E11-DFC6-C27C-C19C-8ED378996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Lebky savců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E6FFBE-31D4-7F46-9FF5-66AFA71421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Zoologie a ekologie živočichů – cvičení 15.5. 2024</a:t>
            </a:r>
          </a:p>
        </p:txBody>
      </p:sp>
    </p:spTree>
    <p:extLst>
      <p:ext uri="{BB962C8B-B14F-4D97-AF65-F5344CB8AC3E}">
        <p14:creationId xmlns:p14="http://schemas.microsoft.com/office/powerpoint/2010/main" val="111297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9F402-4AD5-DC6B-6E12-B21E5525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43" y="0"/>
            <a:ext cx="8911687" cy="1280890"/>
          </a:xfrm>
        </p:spPr>
        <p:txBody>
          <a:bodyPr/>
          <a:lstStyle/>
          <a:p>
            <a:r>
              <a:rPr lang="cs-CZ" dirty="0"/>
              <a:t>Lebka savců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4E2834-D175-926D-C60E-6357C0CB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8" y="2442258"/>
            <a:ext cx="6063145" cy="43115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75B748-FB4E-164E-6BE8-DC96CC41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091" y="2442258"/>
            <a:ext cx="5910677" cy="44689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FF6A0CE-E414-1A2C-A65E-D4C9C9CB3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567" y="-17673"/>
            <a:ext cx="4488719" cy="25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0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D07FB-3ED8-CA28-F7F5-25906A916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06" y="0"/>
            <a:ext cx="8911687" cy="1280890"/>
          </a:xfrm>
        </p:spPr>
        <p:txBody>
          <a:bodyPr/>
          <a:lstStyle/>
          <a:p>
            <a:r>
              <a:rPr lang="cs-CZ" dirty="0"/>
              <a:t>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46591-CEF9-DB0A-7BCF-78D64153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746" y="640445"/>
            <a:ext cx="10325253" cy="37776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sz="2000" dirty="0"/>
              <a:t>úplný (= </a:t>
            </a:r>
            <a:r>
              <a:rPr lang="cs-CZ" sz="2000" b="1" dirty="0" err="1"/>
              <a:t>sekodontn</a:t>
            </a:r>
            <a:r>
              <a:rPr lang="cs-CZ" sz="2000" dirty="0" err="1"/>
              <a:t>í</a:t>
            </a:r>
            <a:r>
              <a:rPr lang="cs-CZ" sz="2000" dirty="0"/>
              <a:t>) chrup (různé druhy zubů)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největší špičáky </a:t>
            </a:r>
            <a:r>
              <a:rPr lang="cs-CZ" sz="2000" b="1" dirty="0"/>
              <a:t>C</a:t>
            </a:r>
          </a:p>
          <a:p>
            <a:pPr>
              <a:spcBef>
                <a:spcPts val="0"/>
              </a:spcBef>
            </a:pPr>
            <a:r>
              <a:rPr lang="cs-CZ" sz="2000" b="1" dirty="0"/>
              <a:t>trháky</a:t>
            </a:r>
            <a:r>
              <a:rPr lang="cs-CZ" sz="2000" dirty="0"/>
              <a:t> (v dolní čelisti 1. stolička - M1; v horní čelisti poslední premolár - P4)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400" b="1" dirty="0"/>
              <a:t>čeleď: kočkovití (</a:t>
            </a:r>
            <a:r>
              <a:rPr lang="cs-CZ" sz="2400" b="1" dirty="0" err="1"/>
              <a:t>Felidae</a:t>
            </a:r>
            <a:r>
              <a:rPr lang="cs-CZ" sz="2400" b="1" dirty="0"/>
              <a:t>) </a:t>
            </a:r>
            <a:r>
              <a:rPr lang="cs-CZ" sz="2000" b="1" dirty="0"/>
              <a:t>-</a:t>
            </a:r>
            <a:r>
              <a:rPr lang="cs-CZ" sz="2000" dirty="0"/>
              <a:t> zkrácené rostrum, kulatá hlava, velké očnice, mezera mezi C a P, chybí M3, snížený počet zubů max.30,   </a:t>
            </a:r>
            <a:r>
              <a:rPr lang="cs-CZ" sz="2000" u="sng" dirty="0"/>
              <a:t>3 1 3 1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                                                                                                         3 1 2 1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E60312-A16C-895D-C6DA-E8D18D155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3" y="3080379"/>
            <a:ext cx="5924902" cy="377762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69161D-1B70-A899-D4C6-F2D9D2C298DF}"/>
              </a:ext>
            </a:extLst>
          </p:cNvPr>
          <p:cNvSpPr txBox="1"/>
          <p:nvPr/>
        </p:nvSpPr>
        <p:spPr>
          <a:xfrm>
            <a:off x="189863" y="3015471"/>
            <a:ext cx="57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Rys ostrovid - M1 </a:t>
            </a:r>
            <a:r>
              <a:rPr lang="cs-CZ" sz="2000" dirty="0" err="1"/>
              <a:t>trojvrcholová</a:t>
            </a:r>
            <a:r>
              <a:rPr lang="cs-CZ" sz="2000" dirty="0"/>
              <a:t>, dva P (28)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43C0B5-5659-0316-591A-B88DD1252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15471"/>
            <a:ext cx="4625166" cy="377762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E816FA3-1B79-680C-D73E-63D65B8FD75E}"/>
              </a:ext>
            </a:extLst>
          </p:cNvPr>
          <p:cNvSpPr txBox="1"/>
          <p:nvPr/>
        </p:nvSpPr>
        <p:spPr>
          <a:xfrm>
            <a:off x="6096000" y="6137137"/>
            <a:ext cx="462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Kočka divoká - 3 P, mezera mezi C a P  (30)</a:t>
            </a:r>
          </a:p>
        </p:txBody>
      </p:sp>
    </p:spTree>
    <p:extLst>
      <p:ext uri="{BB962C8B-B14F-4D97-AF65-F5344CB8AC3E}">
        <p14:creationId xmlns:p14="http://schemas.microsoft.com/office/powerpoint/2010/main" val="861685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BA4990-680C-C829-D9CF-4071C797D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40" y="1381246"/>
            <a:ext cx="9224400" cy="3777622"/>
          </a:xfrm>
        </p:spPr>
        <p:txBody>
          <a:bodyPr>
            <a:normAutofit/>
          </a:bodyPr>
          <a:lstStyle/>
          <a:p>
            <a:r>
              <a:rPr lang="cs-CZ" sz="2400" b="1" dirty="0"/>
              <a:t>čeleď: medvědovití (</a:t>
            </a:r>
            <a:r>
              <a:rPr lang="cs-CZ" sz="2400" b="1" dirty="0" err="1"/>
              <a:t>Ursidae</a:t>
            </a:r>
            <a:r>
              <a:rPr lang="cs-CZ" sz="2400" b="1" dirty="0"/>
              <a:t>) </a:t>
            </a:r>
            <a:r>
              <a:rPr lang="cs-CZ" sz="2000" dirty="0"/>
              <a:t>- </a:t>
            </a:r>
            <a:r>
              <a:rPr lang="cs-CZ" sz="2000" dirty="0" err="1"/>
              <a:t>bunodontní</a:t>
            </a:r>
            <a:r>
              <a:rPr lang="cs-CZ" sz="2000" dirty="0"/>
              <a:t> M, trháky jen slabě zvýrazněny</a:t>
            </a:r>
          </a:p>
          <a:p>
            <a:r>
              <a:rPr lang="cs-CZ" sz="2400" b="1" dirty="0"/>
              <a:t>čeleď: lasicovití – kunovití (</a:t>
            </a:r>
            <a:r>
              <a:rPr lang="cs-CZ" sz="2400" b="1" dirty="0" err="1"/>
              <a:t>Mustelidae</a:t>
            </a:r>
            <a:r>
              <a:rPr lang="cs-CZ" sz="2400" b="1" dirty="0"/>
              <a:t>) </a:t>
            </a:r>
            <a:r>
              <a:rPr lang="cs-CZ" sz="2000" dirty="0"/>
              <a:t>- mírně protažená lebka, dlouhé tvrdé patro až za zuby, dobře vyvinuté trháky (34) – (38)</a:t>
            </a:r>
          </a:p>
          <a:p>
            <a:pPr>
              <a:spcBef>
                <a:spcPts val="0"/>
              </a:spcBef>
            </a:pPr>
            <a:r>
              <a:rPr lang="cs-CZ" sz="2400" b="1" dirty="0"/>
              <a:t>čeleď: psovití (</a:t>
            </a:r>
            <a:r>
              <a:rPr lang="cs-CZ" sz="2400" b="1" dirty="0" err="1"/>
              <a:t>Canidae</a:t>
            </a:r>
            <a:r>
              <a:rPr lang="cs-CZ" sz="2400" b="1" dirty="0"/>
              <a:t>) </a:t>
            </a:r>
            <a:r>
              <a:rPr lang="cs-CZ" sz="2000" dirty="0"/>
              <a:t>- protažené rostrum, patro končí na zadní hranici řady zubů (42) </a:t>
            </a:r>
            <a:r>
              <a:rPr lang="cs-CZ" sz="2000" u="sng" dirty="0"/>
              <a:t>3 1 4 2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                                                 3 1 4 3</a:t>
            </a:r>
          </a:p>
          <a:p>
            <a:pPr marL="0" indent="0">
              <a:buNone/>
            </a:pPr>
            <a:endParaRPr lang="cs-CZ" sz="2000" b="1" dirty="0"/>
          </a:p>
          <a:p>
            <a:endParaRPr lang="cs-CZ" sz="20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7F66665-F423-A973-FBC9-1A7F7779D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396" y="300942"/>
            <a:ext cx="8911687" cy="1280890"/>
          </a:xfrm>
        </p:spPr>
        <p:txBody>
          <a:bodyPr/>
          <a:lstStyle/>
          <a:p>
            <a:r>
              <a:rPr lang="cs-CZ" dirty="0"/>
              <a:t>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78D6CDB-579E-FE6F-0D66-0B5E281FD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40506"/>
            <a:ext cx="3912279" cy="25603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5B649D5-3C05-62C8-4071-EFA05432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294" y="4451398"/>
            <a:ext cx="4362103" cy="24248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F6F180-5903-A517-2EED-DDC2EFEEB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411" y="4499529"/>
            <a:ext cx="3934682" cy="23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09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1DA9C-35C2-E626-D8EE-E975CFEA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576" y="213647"/>
            <a:ext cx="8911687" cy="1280890"/>
          </a:xfrm>
        </p:spPr>
        <p:txBody>
          <a:bodyPr/>
          <a:lstStyle/>
          <a:p>
            <a:r>
              <a:rPr lang="cs-CZ" dirty="0"/>
              <a:t>Sudokopytníci (</a:t>
            </a:r>
            <a:r>
              <a:rPr lang="cs-CZ" dirty="0" err="1"/>
              <a:t>Artiodactyla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25910D-24DE-DF23-EA47-56E12DF35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57" y="1177275"/>
            <a:ext cx="9572067" cy="3777622"/>
          </a:xfrm>
        </p:spPr>
        <p:txBody>
          <a:bodyPr>
            <a:normAutofit/>
          </a:bodyPr>
          <a:lstStyle/>
          <a:p>
            <a:r>
              <a:rPr lang="cs-CZ" sz="2000" dirty="0"/>
              <a:t>S. </a:t>
            </a:r>
            <a:r>
              <a:rPr lang="cs-CZ" sz="2000" b="1" dirty="0"/>
              <a:t>přežvýkaví</a:t>
            </a:r>
            <a:r>
              <a:rPr lang="cs-CZ" sz="2000" dirty="0"/>
              <a:t> - horní čelist </a:t>
            </a:r>
            <a:r>
              <a:rPr lang="cs-CZ" sz="2000" b="1" dirty="0"/>
              <a:t>bez řezáků</a:t>
            </a:r>
          </a:p>
          <a:p>
            <a:r>
              <a:rPr lang="cs-CZ" sz="2000" b="1" dirty="0"/>
              <a:t>Jelenovití </a:t>
            </a:r>
            <a:r>
              <a:rPr lang="cs-CZ" sz="2000" dirty="0"/>
              <a:t>– základy korunek M zvenku viditelné, boční hrany nedosahují k okraji alveol </a:t>
            </a:r>
          </a:p>
          <a:p>
            <a:r>
              <a:rPr lang="cs-CZ" sz="2000" b="1" dirty="0"/>
              <a:t>Turovití</a:t>
            </a:r>
            <a:r>
              <a:rPr lang="cs-CZ" sz="2000" dirty="0"/>
              <a:t> – vysoké korunky stoliček s žebrováním, základy ukryté v alveolách </a:t>
            </a: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Jelen               srnec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u="sng" dirty="0"/>
              <a:t>0 1 3 3 </a:t>
            </a:r>
            <a:r>
              <a:rPr lang="cs-CZ" sz="2000" dirty="0"/>
              <a:t>(34)    </a:t>
            </a:r>
            <a:r>
              <a:rPr lang="cs-CZ" sz="2000" u="sng" dirty="0"/>
              <a:t>0 0 3 3 </a:t>
            </a:r>
            <a:r>
              <a:rPr lang="cs-CZ" sz="2000" dirty="0"/>
              <a:t>(32)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3 1 3 3            3 1 3 3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S. </a:t>
            </a:r>
            <a:r>
              <a:rPr lang="cs-CZ" sz="2000" b="1" dirty="0"/>
              <a:t>nepřežvýkaví -</a:t>
            </a:r>
            <a:r>
              <a:rPr lang="cs-CZ" sz="2000" dirty="0"/>
              <a:t> horní čelist </a:t>
            </a:r>
            <a:r>
              <a:rPr lang="cs-CZ" sz="2000" b="1" dirty="0"/>
              <a:t>s řezáky</a:t>
            </a:r>
            <a:r>
              <a:rPr lang="cs-CZ" sz="2000" dirty="0"/>
              <a:t>, někdy malá diastema, trojhranné špičáky ven, </a:t>
            </a:r>
            <a:r>
              <a:rPr lang="cs-CZ" sz="2000" dirty="0" err="1"/>
              <a:t>bunodontní</a:t>
            </a:r>
            <a:r>
              <a:rPr lang="cs-CZ" sz="2000" dirty="0"/>
              <a:t> M , prase   </a:t>
            </a:r>
            <a:r>
              <a:rPr lang="cs-CZ" sz="2000" u="sng" dirty="0"/>
              <a:t>3 1 4 3 </a:t>
            </a:r>
            <a:r>
              <a:rPr lang="cs-CZ" sz="2000" dirty="0"/>
              <a:t>(44)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                                                                3 1 4 3</a:t>
            </a:r>
          </a:p>
          <a:p>
            <a:pPr>
              <a:spcBef>
                <a:spcPts val="0"/>
              </a:spcBef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072863-5355-8405-8846-C4033B05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8873"/>
            <a:ext cx="6096000" cy="21891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10DD325-F1A8-C60A-8097-B6F6DA184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355" y="2761052"/>
            <a:ext cx="2295646" cy="40969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644DD5-161F-8C5B-B77F-95B7A365A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90937"/>
            <a:ext cx="3908424" cy="21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01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42DF9-C426-ADC4-8A3A-CA35F4E3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Lichokopytníci (</a:t>
            </a:r>
            <a:r>
              <a:rPr lang="cs-CZ" dirty="0" err="1"/>
              <a:t>Perissodactyla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EA6023-3A04-7280-0BC3-5FCA65F2C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33" y="1540189"/>
            <a:ext cx="11331615" cy="3777622"/>
          </a:xfrm>
        </p:spPr>
        <p:txBody>
          <a:bodyPr>
            <a:normAutofit/>
          </a:bodyPr>
          <a:lstStyle/>
          <a:p>
            <a:r>
              <a:rPr lang="cs-CZ" sz="2000" dirty="0"/>
              <a:t>úplný chrup, C jako I,  I </a:t>
            </a:r>
            <a:r>
              <a:rPr lang="cs-CZ" sz="2000" dirty="0" err="1"/>
              <a:t>i</a:t>
            </a:r>
            <a:r>
              <a:rPr lang="cs-CZ" sz="2000" dirty="0"/>
              <a:t> v horní čelisti, mezi C a P diastema, M </a:t>
            </a:r>
            <a:r>
              <a:rPr lang="cs-CZ" sz="2000" dirty="0" err="1"/>
              <a:t>bunodnotní</a:t>
            </a:r>
            <a:r>
              <a:rPr lang="cs-CZ" sz="2000" dirty="0"/>
              <a:t> / </a:t>
            </a:r>
            <a:r>
              <a:rPr lang="cs-CZ" sz="2000" dirty="0" err="1"/>
              <a:t>lofodontní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kůň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67265A-B7B4-3E58-2224-80911BFEC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52" y="2341584"/>
            <a:ext cx="7091423" cy="45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66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lebka, kost&#10;&#10;Popis byl vytvořen automaticky">
            <a:extLst>
              <a:ext uri="{FF2B5EF4-FFF2-40B4-BE49-F238E27FC236}">
                <a16:creationId xmlns:a16="http://schemas.microsoft.com/office/drawing/2014/main" id="{2DC5C472-28A4-7B3A-F904-F0DFE086F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182" y="3067292"/>
            <a:ext cx="2723933" cy="186374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10C547-6146-2ED0-3E7C-0BB7A6EB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548" y="91674"/>
            <a:ext cx="8911687" cy="1280890"/>
          </a:xfrm>
        </p:spPr>
        <p:txBody>
          <a:bodyPr/>
          <a:lstStyle/>
          <a:p>
            <a:r>
              <a:rPr lang="cs-CZ" dirty="0"/>
              <a:t>Letouni (</a:t>
            </a:r>
            <a:r>
              <a:rPr lang="cs-CZ" dirty="0" err="1"/>
              <a:t>Chiroptera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60F5D6-63CF-3974-2AA9-27E5F195B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783" y="1227947"/>
            <a:ext cx="7426466" cy="3777622"/>
          </a:xfrm>
        </p:spPr>
        <p:txBody>
          <a:bodyPr>
            <a:normAutofit/>
          </a:bodyPr>
          <a:lstStyle/>
          <a:p>
            <a:r>
              <a:rPr lang="cs-CZ" sz="2000" dirty="0" err="1"/>
              <a:t>sekodontní</a:t>
            </a:r>
            <a:r>
              <a:rPr lang="cs-CZ" sz="2000" dirty="0"/>
              <a:t> chrup, největší špičáky</a:t>
            </a:r>
          </a:p>
          <a:p>
            <a:r>
              <a:rPr lang="cs-CZ" sz="2000" dirty="0"/>
              <a:t>čeleď: </a:t>
            </a:r>
            <a:r>
              <a:rPr lang="cs-CZ" sz="2000" b="1" dirty="0" err="1"/>
              <a:t>netopýrovití</a:t>
            </a:r>
            <a:r>
              <a:rPr lang="cs-CZ" sz="2000" b="1" dirty="0"/>
              <a:t> (</a:t>
            </a:r>
            <a:r>
              <a:rPr lang="cs-CZ" sz="2000" b="1" dirty="0" err="1"/>
              <a:t>Vespertilionidae</a:t>
            </a:r>
            <a:r>
              <a:rPr lang="cs-CZ" sz="2000" b="1" dirty="0"/>
              <a:t>) </a:t>
            </a:r>
            <a:r>
              <a:rPr lang="cs-CZ" sz="2000" dirty="0"/>
              <a:t>- řezáky daleko od sebe, v dolní čelisti </a:t>
            </a:r>
            <a:r>
              <a:rPr lang="cs-CZ" sz="2000" b="1" dirty="0"/>
              <a:t>3</a:t>
            </a:r>
            <a:r>
              <a:rPr lang="cs-CZ" sz="2000" dirty="0"/>
              <a:t> páry řezáků, širší</a:t>
            </a:r>
          </a:p>
          <a:p>
            <a:r>
              <a:rPr lang="cs-CZ" sz="2000" dirty="0"/>
              <a:t>čeleď: </a:t>
            </a:r>
            <a:r>
              <a:rPr lang="cs-CZ" sz="2000" b="1" dirty="0" err="1"/>
              <a:t>vrápencovití</a:t>
            </a:r>
            <a:r>
              <a:rPr lang="cs-CZ" sz="2000" b="1" dirty="0"/>
              <a:t> (</a:t>
            </a:r>
            <a:r>
              <a:rPr lang="cs-CZ" sz="2000" b="1" dirty="0" err="1"/>
              <a:t>Rhinolophidae</a:t>
            </a:r>
            <a:r>
              <a:rPr lang="cs-CZ" sz="2000" b="1" dirty="0"/>
              <a:t>)</a:t>
            </a:r>
            <a:r>
              <a:rPr lang="cs-CZ" sz="2000" dirty="0"/>
              <a:t> - mezi řezáky ploténka - lupenitá mezičelist nesoucí drobné I , v dolní čelisti </a:t>
            </a:r>
            <a:r>
              <a:rPr lang="cs-CZ" sz="2000" b="1" dirty="0"/>
              <a:t>2</a:t>
            </a:r>
            <a:r>
              <a:rPr lang="cs-CZ" sz="2000" dirty="0"/>
              <a:t> páry řezáků</a:t>
            </a:r>
            <a:endParaRPr lang="cs-CZ" sz="2000" b="1" dirty="0"/>
          </a:p>
          <a:p>
            <a:endParaRPr lang="cs-CZ" sz="2000" dirty="0"/>
          </a:p>
          <a:p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2306A8-C7D2-0686-9789-FE59D1D16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614" y="0"/>
            <a:ext cx="4371386" cy="6874880"/>
          </a:xfrm>
          <a:prstGeom prst="rect">
            <a:avLst/>
          </a:prstGeom>
        </p:spPr>
      </p:pic>
      <p:pic>
        <p:nvPicPr>
          <p:cNvPr id="7" name="Obrázek 6" descr="Obsah obrázku Zub, Zkamenělina, kost, čelist&#10;&#10;Popis byl vytvořen automaticky">
            <a:extLst>
              <a:ext uri="{FF2B5EF4-FFF2-40B4-BE49-F238E27FC236}">
                <a16:creationId xmlns:a16="http://schemas.microsoft.com/office/drawing/2014/main" id="{365F6D9B-87A3-81DD-EFDA-26F08A2A8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979" y="4759657"/>
            <a:ext cx="2651635" cy="21524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097A013-40D5-33B1-EFBE-BC8E2FF25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0" y="4664598"/>
            <a:ext cx="5072174" cy="224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7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5E26D4-5875-CE41-9BA4-DD5D80AF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Hmyzožravci (</a:t>
            </a:r>
            <a:r>
              <a:rPr lang="cs-CZ" dirty="0" err="1"/>
              <a:t>Eulipotyphla</a:t>
            </a:r>
            <a:r>
              <a:rPr lang="cs-CZ" dirty="0"/>
              <a:t>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5A16A3-A4F9-C079-BD5D-4FD2F3726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952" y="1392821"/>
            <a:ext cx="11347048" cy="3777622"/>
          </a:xfrm>
        </p:spPr>
        <p:txBody>
          <a:bodyPr>
            <a:normAutofit/>
          </a:bodyPr>
          <a:lstStyle/>
          <a:p>
            <a:r>
              <a:rPr lang="cs-CZ" sz="2400" b="1" dirty="0"/>
              <a:t>Ježkovití </a:t>
            </a:r>
            <a:r>
              <a:rPr lang="cs-CZ" sz="2000" dirty="0"/>
              <a:t>silné jařmové oblouky, </a:t>
            </a:r>
            <a:r>
              <a:rPr lang="cs-CZ" sz="2000" dirty="0" err="1"/>
              <a:t>kolíčkovité</a:t>
            </a:r>
            <a:r>
              <a:rPr lang="cs-CZ" sz="2000" dirty="0"/>
              <a:t> řezáky, dolní čelist krátká a široká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u="sng" dirty="0"/>
              <a:t>3133  </a:t>
            </a:r>
            <a:r>
              <a:rPr lang="cs-CZ" sz="2000" dirty="0"/>
              <a:t>(34)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2123</a:t>
            </a:r>
          </a:p>
          <a:p>
            <a:pPr>
              <a:spcBef>
                <a:spcPts val="0"/>
              </a:spcBef>
            </a:pPr>
            <a:r>
              <a:rPr lang="cs-CZ" sz="2400" b="1" dirty="0"/>
              <a:t>Krtkovití </a:t>
            </a:r>
            <a:r>
              <a:rPr lang="cs-CZ" sz="2000" dirty="0"/>
              <a:t>protáhlá lebka se slabými jařmovými oblouky, bez bubínkových výdutí, C1 větší než řezáky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u="sng" dirty="0"/>
              <a:t>3143</a:t>
            </a:r>
            <a:r>
              <a:rPr lang="cs-CZ" sz="2000" dirty="0"/>
              <a:t>   (44)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3143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8277B36-65C2-078B-358C-698BB088E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845" y="3100147"/>
            <a:ext cx="4947742" cy="370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Viktor Ježek &quot;ježek&quot; - Fotoalbum - Srovnání lebky kočky a ...">
            <a:extLst>
              <a:ext uri="{FF2B5EF4-FFF2-40B4-BE49-F238E27FC236}">
                <a16:creationId xmlns:a16="http://schemas.microsoft.com/office/drawing/2014/main" id="{58F2BB07-B695-394C-4DBF-0875CBFB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057" y="3100147"/>
            <a:ext cx="4940943" cy="37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27395E6-C1BE-CACC-2CD0-2CBE98BFE4BC}"/>
              </a:ext>
            </a:extLst>
          </p:cNvPr>
          <p:cNvCxnSpPr>
            <a:cxnSpLocks/>
          </p:cNvCxnSpPr>
          <p:nvPr/>
        </p:nvCxnSpPr>
        <p:spPr>
          <a:xfrm>
            <a:off x="11347048" y="1687557"/>
            <a:ext cx="563301" cy="12755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528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A0C75E16-78DB-4677-6F94-230385986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65" y="4468187"/>
            <a:ext cx="3574158" cy="247119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932399-72F7-AB81-01F8-8101C8F4B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44" y="1196050"/>
            <a:ext cx="11775311" cy="3777622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Rejskovití</a:t>
            </a:r>
            <a:r>
              <a:rPr lang="cs-CZ" sz="2000" dirty="0"/>
              <a:t> - nejmenší, lebka bez jařmových oblouků a bubínkových výdutí, největší jsou řezáky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1" dirty="0"/>
              <a:t>bělozubky </a:t>
            </a:r>
            <a:r>
              <a:rPr lang="cs-CZ" sz="2000" dirty="0"/>
              <a:t>– korunky zubů světlé, </a:t>
            </a:r>
            <a:r>
              <a:rPr lang="cs-CZ" sz="2000" u="sng" dirty="0"/>
              <a:t>3113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						                        2013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1" dirty="0"/>
              <a:t>rejskové </a:t>
            </a:r>
            <a:r>
              <a:rPr lang="cs-CZ" sz="2000" dirty="0"/>
              <a:t>– korunky zubů červené, spodní řezák svrchu hrbolkovitý, </a:t>
            </a:r>
            <a:r>
              <a:rPr lang="cs-CZ" sz="2000" u="sng" dirty="0"/>
              <a:t>3133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									                                                              2103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1" dirty="0" err="1"/>
              <a:t>rejsec</a:t>
            </a:r>
            <a:r>
              <a:rPr lang="cs-CZ" sz="2000" dirty="0"/>
              <a:t> – korunky zubů červené, spodní řezák svrchu hladký, </a:t>
            </a:r>
            <a:r>
              <a:rPr lang="cs-CZ" sz="2000" u="sng" dirty="0"/>
              <a:t>3123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									                                                  2013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EE558C6-B03E-9809-E4C1-3D2E4FB7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088" y="207421"/>
            <a:ext cx="8911687" cy="1280890"/>
          </a:xfrm>
        </p:spPr>
        <p:txBody>
          <a:bodyPr/>
          <a:lstStyle/>
          <a:p>
            <a:r>
              <a:rPr lang="cs-CZ" dirty="0"/>
              <a:t>Hmyzožravci (</a:t>
            </a:r>
            <a:r>
              <a:rPr lang="cs-CZ" dirty="0" err="1"/>
              <a:t>Eulipotyphla</a:t>
            </a:r>
            <a:r>
              <a:rPr lang="cs-CZ" dirty="0"/>
              <a:t>) </a:t>
            </a:r>
          </a:p>
        </p:txBody>
      </p:sp>
      <p:pic>
        <p:nvPicPr>
          <p:cNvPr id="6" name="Obrázek 5" descr="Obsah obrázku dinosaurus, savec&#10;&#10;Popis byl vytvořen automaticky">
            <a:extLst>
              <a:ext uri="{FF2B5EF4-FFF2-40B4-BE49-F238E27FC236}">
                <a16:creationId xmlns:a16="http://schemas.microsoft.com/office/drawing/2014/main" id="{55F14750-9B6C-5D16-F9E4-0A74918E7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750" y="3148314"/>
            <a:ext cx="3536250" cy="394117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BC0DC8A-F547-2161-6772-3F72EE1F38EA}"/>
              </a:ext>
            </a:extLst>
          </p:cNvPr>
          <p:cNvSpPr txBox="1"/>
          <p:nvPr/>
        </p:nvSpPr>
        <p:spPr>
          <a:xfrm>
            <a:off x="10139423" y="2501983"/>
            <a:ext cx="20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Sorex</a:t>
            </a:r>
            <a:r>
              <a:rPr lang="cs-CZ" i="1" dirty="0"/>
              <a:t> </a:t>
            </a:r>
            <a:r>
              <a:rPr lang="cs-CZ" i="1" dirty="0" err="1"/>
              <a:t>araneus</a:t>
            </a:r>
            <a:r>
              <a:rPr lang="cs-CZ" i="1" dirty="0"/>
              <a:t>   </a:t>
            </a:r>
            <a:r>
              <a:rPr lang="cs-CZ" i="1" dirty="0" err="1"/>
              <a:t>Sorex</a:t>
            </a:r>
            <a:r>
              <a:rPr lang="cs-CZ" i="1" dirty="0"/>
              <a:t> </a:t>
            </a:r>
            <a:r>
              <a:rPr lang="cs-CZ" i="1" dirty="0" err="1"/>
              <a:t>minutus</a:t>
            </a:r>
            <a:endParaRPr lang="cs-CZ" i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87D0522-7DD0-793E-36FC-B72C8F550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43" y="4004841"/>
            <a:ext cx="4535023" cy="28531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91BB076-3E77-3113-ACA3-99B736065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365" y="3454021"/>
            <a:ext cx="2884351" cy="230982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5960C13-97F7-9A89-8514-CB2970E3BB76}"/>
              </a:ext>
            </a:extLst>
          </p:cNvPr>
          <p:cNvSpPr txBox="1"/>
          <p:nvPr/>
        </p:nvSpPr>
        <p:spPr>
          <a:xfrm>
            <a:off x="599181" y="3635509"/>
            <a:ext cx="13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Crocidura</a:t>
            </a:r>
            <a:endParaRPr lang="cs-CZ" i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9AEAB32-7533-B3FB-B854-483CDD9D063F}"/>
              </a:ext>
            </a:extLst>
          </p:cNvPr>
          <p:cNvSpPr txBox="1"/>
          <p:nvPr/>
        </p:nvSpPr>
        <p:spPr>
          <a:xfrm>
            <a:off x="7157661" y="5015619"/>
            <a:ext cx="13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Sorex</a:t>
            </a:r>
            <a:r>
              <a:rPr lang="cs-CZ" i="1" dirty="0"/>
              <a:t> </a:t>
            </a:r>
            <a:r>
              <a:rPr lang="cs-CZ" i="1" dirty="0" err="1"/>
              <a:t>araneus</a:t>
            </a:r>
            <a:endParaRPr lang="cs-CZ" i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8631233-DE7B-F34F-BE62-7CD0461797FB}"/>
              </a:ext>
            </a:extLst>
          </p:cNvPr>
          <p:cNvSpPr txBox="1"/>
          <p:nvPr/>
        </p:nvSpPr>
        <p:spPr>
          <a:xfrm>
            <a:off x="7035015" y="5812075"/>
            <a:ext cx="157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Neomys</a:t>
            </a:r>
            <a:r>
              <a:rPr lang="cs-CZ" i="1" dirty="0"/>
              <a:t> (30)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AFA8813-96A8-E955-9A11-BFEAC4C57050}"/>
              </a:ext>
            </a:extLst>
          </p:cNvPr>
          <p:cNvSpPr txBox="1"/>
          <p:nvPr/>
        </p:nvSpPr>
        <p:spPr>
          <a:xfrm>
            <a:off x="7242218" y="3740227"/>
            <a:ext cx="1328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Sorex</a:t>
            </a:r>
            <a:r>
              <a:rPr lang="cs-CZ" i="1" dirty="0"/>
              <a:t> </a:t>
            </a:r>
            <a:r>
              <a:rPr lang="cs-CZ" i="1" dirty="0" err="1"/>
              <a:t>alpinus</a:t>
            </a:r>
            <a:endParaRPr lang="cs-CZ" i="1" dirty="0"/>
          </a:p>
          <a:p>
            <a:endParaRPr lang="cs-CZ" i="1" dirty="0"/>
          </a:p>
          <a:p>
            <a:r>
              <a:rPr lang="cs-CZ" i="1" dirty="0"/>
              <a:t>(32)</a:t>
            </a:r>
          </a:p>
        </p:txBody>
      </p:sp>
    </p:spTree>
    <p:extLst>
      <p:ext uri="{BB962C8B-B14F-4D97-AF65-F5344CB8AC3E}">
        <p14:creationId xmlns:p14="http://schemas.microsoft.com/office/powerpoint/2010/main" val="394252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10D850-2D31-7B92-913F-41B68CD9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56025"/>
            <a:ext cx="8911687" cy="1280890"/>
          </a:xfrm>
        </p:spPr>
        <p:txBody>
          <a:bodyPr/>
          <a:lstStyle/>
          <a:p>
            <a:r>
              <a:rPr lang="cs-CZ" dirty="0"/>
              <a:t>Cíle průzkumu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E65AC6-4A0D-23E9-CA71-2C495E34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591" y="796470"/>
            <a:ext cx="9686865" cy="3777622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romanUcPeriod"/>
            </a:pPr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Inventarizační průzkum (</a:t>
            </a:r>
            <a:r>
              <a:rPr lang="cs-CZ" sz="18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cháněného</a:t>
            </a:r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území – všech savců, vybraných skupin</a:t>
            </a:r>
            <a:endParaRPr lang="cs-CZ" sz="18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romanUcPeriod"/>
            </a:pPr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Síťové mapování druhů/skupin druhů – faunistika (</a:t>
            </a:r>
            <a:r>
              <a:rPr lang="cs-CZ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„čtverce“</a:t>
            </a:r>
            <a:r>
              <a:rPr lang="fi-FI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 velikosti 6×10 úhlových minut</a:t>
            </a:r>
            <a:r>
              <a:rPr lang="cs-CZ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cs-CZ" b="0" i="0" dirty="0">
                <a:solidFill>
                  <a:srgbClr val="424242"/>
                </a:solidFill>
                <a:effectLst/>
              </a:rPr>
              <a:t>4 </a:t>
            </a:r>
            <a:r>
              <a:rPr lang="cs-CZ" b="0" i="0" dirty="0" err="1">
                <a:solidFill>
                  <a:srgbClr val="424242"/>
                </a:solidFill>
                <a:effectLst/>
              </a:rPr>
              <a:t>ciferné</a:t>
            </a:r>
            <a:r>
              <a:rPr lang="cs-CZ" b="0" i="0" dirty="0">
                <a:solidFill>
                  <a:srgbClr val="424242"/>
                </a:solidFill>
                <a:effectLst/>
              </a:rPr>
              <a:t> značení</a:t>
            </a:r>
            <a:r>
              <a:rPr lang="cs-CZ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podčtverce</a:t>
            </a:r>
            <a:r>
              <a:rPr lang="cs-CZ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a</a:t>
            </a:r>
            <a:r>
              <a:rPr lang="cs-CZ" dirty="0">
                <a:solidFill>
                  <a:srgbClr val="000000"/>
                </a:solidFill>
                <a:cs typeface="Times New Roman" panose="02020603050405020304" pitchFamily="18" charset="0"/>
              </a:rPr>
              <a:t> - d</a:t>
            </a:r>
            <a:endParaRPr lang="cs-CZ" sz="18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</a:pPr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Monitoring – standardizovaná metoda, indexy početnosti / celkové početnosti  (</a:t>
            </a:r>
            <a:r>
              <a:rPr lang="cs-CZ" sz="18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capture</a:t>
            </a:r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18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recapture</a:t>
            </a:r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methods</a:t>
            </a:r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sčítání jedinců – rozmnožovacích kolonií, na zimovištích (netopýři)</a:t>
            </a:r>
            <a:endParaRPr lang="cs-CZ" sz="18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028" name="Picture 4" descr="Síťové mapy v R · Jindra Lacko">
            <a:extLst>
              <a:ext uri="{FF2B5EF4-FFF2-40B4-BE49-F238E27FC236}">
                <a16:creationId xmlns:a16="http://schemas.microsoft.com/office/drawing/2014/main" id="{C7ACF9A9-07A7-A99E-BFAB-75F9565FF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" y="2996291"/>
            <a:ext cx="5148944" cy="38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990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1D2E59-BD2D-AF5F-BB9D-8812A2A93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606" y="1373563"/>
            <a:ext cx="7760689" cy="186687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altLang="cs-CZ" sz="2000" dirty="0"/>
              <a:t>zubní vzorec: </a:t>
            </a:r>
            <a:r>
              <a:rPr lang="cs-CZ" sz="2000" b="1" u="sng" dirty="0"/>
              <a:t>2 0 3 3 </a:t>
            </a:r>
            <a:r>
              <a:rPr lang="cs-CZ" sz="2000" b="1" dirty="0"/>
              <a:t>   (28)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cs-CZ" sz="2000" b="1" dirty="0"/>
              <a:t>                            1 0 2 3 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horní čelist se dvěma páry řezáků, </a:t>
            </a:r>
            <a:r>
              <a:rPr lang="pt-BR" sz="2000" dirty="0"/>
              <a:t>podélná rýha v 1. páru, velká diastema</a:t>
            </a:r>
            <a:endParaRPr lang="cs-CZ" sz="2000" dirty="0"/>
          </a:p>
          <a:p>
            <a:pPr marL="0" indent="0">
              <a:spcBef>
                <a:spcPts val="0"/>
              </a:spcBef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2203733-C7CC-554A-4D1E-00FD2039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52" y="253995"/>
            <a:ext cx="8911687" cy="1280890"/>
          </a:xfrm>
        </p:spPr>
        <p:txBody>
          <a:bodyPr/>
          <a:lstStyle/>
          <a:p>
            <a:r>
              <a:rPr lang="cs-CZ" altLang="cs-CZ" sz="3600" dirty="0"/>
              <a:t>řád: </a:t>
            </a:r>
            <a:r>
              <a:rPr lang="cs-CZ" altLang="cs-CZ" sz="3600" dirty="0" err="1"/>
              <a:t>Zajícovci</a:t>
            </a:r>
            <a:r>
              <a:rPr lang="cs-CZ" altLang="cs-CZ" sz="3600" dirty="0"/>
              <a:t> (</a:t>
            </a:r>
            <a:r>
              <a:rPr lang="cs-CZ" altLang="cs-CZ" sz="3600" dirty="0" err="1"/>
              <a:t>Lagomorpha</a:t>
            </a:r>
            <a:r>
              <a:rPr lang="cs-CZ" altLang="cs-CZ" sz="3600" dirty="0"/>
              <a:t>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C39BA7-C032-DAD2-34A1-8A6512DB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296" y="0"/>
            <a:ext cx="3109390" cy="33630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2455D17-DA5B-97C7-78DB-C70BAC529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297" y="3444675"/>
            <a:ext cx="3174704" cy="34133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4D1D6D-6E1F-6CA6-3ABC-37A6725F4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04" y="3444675"/>
            <a:ext cx="5342593" cy="341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97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2A3C-4628-B685-97F5-36B05EFA2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858" y="1264555"/>
            <a:ext cx="10664142" cy="377762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altLang="cs-CZ" sz="2000" dirty="0"/>
              <a:t>Zubní vzorec: </a:t>
            </a:r>
            <a:r>
              <a:rPr lang="cs-CZ" altLang="cs-CZ" sz="2000" b="1" u="sng" dirty="0"/>
              <a:t>1003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</a:pPr>
            <a:r>
              <a:rPr lang="cs-CZ" altLang="cs-CZ" sz="2000" b="1" dirty="0"/>
              <a:t>	                      1003</a:t>
            </a:r>
            <a:endParaRPr lang="cs-CZ" sz="2000" b="1" dirty="0"/>
          </a:p>
          <a:p>
            <a:r>
              <a:rPr lang="cs-CZ" sz="2000" dirty="0"/>
              <a:t>Neúplný chrup - 1 pár řezáků v horní čelisti - </a:t>
            </a:r>
            <a:r>
              <a:rPr lang="cs-CZ" sz="2000" b="1" dirty="0" err="1"/>
              <a:t>hlodáky</a:t>
            </a:r>
            <a:r>
              <a:rPr lang="cs-CZ" sz="2000" dirty="0"/>
              <a:t>, velká </a:t>
            </a:r>
            <a:r>
              <a:rPr lang="cs-CZ" sz="2000" b="1" dirty="0"/>
              <a:t>diastema</a:t>
            </a:r>
            <a:r>
              <a:rPr lang="cs-CZ" sz="2000" dirty="0"/>
              <a:t> , (</a:t>
            </a:r>
            <a:r>
              <a:rPr lang="cs-CZ" sz="2000" b="1" dirty="0"/>
              <a:t>16</a:t>
            </a:r>
            <a:r>
              <a:rPr lang="cs-CZ" sz="2000" dirty="0"/>
              <a:t>) (</a:t>
            </a:r>
            <a:r>
              <a:rPr lang="cs-CZ" sz="2000" dirty="0" err="1"/>
              <a:t>myšovití</a:t>
            </a:r>
            <a:r>
              <a:rPr lang="cs-CZ" sz="2000" dirty="0"/>
              <a:t>, </a:t>
            </a:r>
            <a:r>
              <a:rPr lang="cs-CZ" sz="2000" dirty="0" err="1"/>
              <a:t>hrabošovití</a:t>
            </a:r>
            <a:r>
              <a:rPr lang="cs-CZ" sz="2000" dirty="0"/>
              <a:t>)</a:t>
            </a:r>
          </a:p>
          <a:p>
            <a:r>
              <a:rPr lang="cs-CZ" sz="2000" dirty="0"/>
              <a:t>Odchylky od standardu:</a:t>
            </a:r>
          </a:p>
          <a:p>
            <a:pPr marL="0" indent="0">
              <a:buNone/>
            </a:pPr>
            <a:r>
              <a:rPr lang="cs-CZ" sz="2000" dirty="0"/>
              <a:t>myšivka (18)              bobr, nutrie, plchové (20)                      veverka (22)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6577183-D060-2F23-3B2D-02E847D1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581" y="-16335"/>
            <a:ext cx="8911687" cy="1280890"/>
          </a:xfrm>
        </p:spPr>
        <p:txBody>
          <a:bodyPr/>
          <a:lstStyle/>
          <a:p>
            <a:r>
              <a:rPr lang="cs-CZ" altLang="cs-CZ" sz="3600" dirty="0"/>
              <a:t>řád: 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4444D1-B895-FFCE-2E6F-708A12781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5" y="3447574"/>
            <a:ext cx="5563376" cy="34104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5B7B062-E79B-FF1A-6E6F-6C9AFE0FD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735" y="4224759"/>
            <a:ext cx="6605266" cy="26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33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DDC24-0452-6B2C-597A-F9D5AEF6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260" y="0"/>
            <a:ext cx="9768409" cy="1280890"/>
          </a:xfrm>
        </p:spPr>
        <p:txBody>
          <a:bodyPr/>
          <a:lstStyle/>
          <a:p>
            <a:r>
              <a:rPr lang="cs-CZ" dirty="0"/>
              <a:t>Hlodavci - </a:t>
            </a:r>
            <a:r>
              <a:rPr lang="cs-CZ" altLang="cs-CZ" sz="3600" b="1" dirty="0"/>
              <a:t>čeleď: veverkovití </a:t>
            </a:r>
            <a:r>
              <a:rPr lang="cs-CZ" altLang="cs-CZ" sz="3600" b="1" i="1" dirty="0"/>
              <a:t>(</a:t>
            </a:r>
            <a:r>
              <a:rPr lang="cs-CZ" altLang="cs-CZ" sz="3600" b="1" i="1" dirty="0" err="1"/>
              <a:t>Sciuridae</a:t>
            </a:r>
            <a:r>
              <a:rPr lang="cs-CZ" altLang="cs-CZ" sz="3600" b="1" i="1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04E27F-6247-83CE-B7D6-E9FBF9362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84" y="1655775"/>
            <a:ext cx="8915400" cy="71375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sz="2000" u="sng" dirty="0"/>
              <a:t>1 0 2 3 </a:t>
            </a:r>
            <a:r>
              <a:rPr lang="cs-CZ" sz="2000" dirty="0"/>
              <a:t>  ,   </a:t>
            </a:r>
            <a:r>
              <a:rPr lang="cs-CZ" sz="2000" dirty="0" err="1"/>
              <a:t>brachyodontní</a:t>
            </a:r>
            <a:r>
              <a:rPr lang="cs-CZ" sz="2000" dirty="0"/>
              <a:t> M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1 0 1 3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9D5080-819B-0159-E933-4818717FC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01" y="868102"/>
            <a:ext cx="7981000" cy="5989898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3F468D94-F0C7-9D7C-3352-01F6F5C28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4" y="3428999"/>
            <a:ext cx="4572001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871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7FAE68-A048-1868-BA9B-DA9161218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80" y="2133600"/>
            <a:ext cx="10763832" cy="3777622"/>
          </a:xfrm>
        </p:spPr>
        <p:txBody>
          <a:bodyPr/>
          <a:lstStyle/>
          <a:p>
            <a:r>
              <a:rPr lang="cs-CZ" sz="2000" dirty="0" err="1"/>
              <a:t>hlodáky</a:t>
            </a:r>
            <a:r>
              <a:rPr lang="cs-CZ" sz="2000" dirty="0"/>
              <a:t> vpředu oranžové, malý </a:t>
            </a:r>
            <a:r>
              <a:rPr lang="cs-CZ" sz="2000" dirty="0" err="1"/>
              <a:t>podočnicový</a:t>
            </a:r>
            <a:r>
              <a:rPr lang="cs-CZ" sz="2000" dirty="0"/>
              <a:t> prostor, stoličky bez kořenů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u="sng" dirty="0"/>
              <a:t>1 0 1 3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1 0 1 3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4F5C5FF-31FD-C205-6563-3D2AE369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002" y="0"/>
            <a:ext cx="10323995" cy="1281112"/>
          </a:xfrm>
        </p:spPr>
        <p:txBody>
          <a:bodyPr/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 - </a:t>
            </a:r>
            <a:r>
              <a:rPr lang="cs-CZ" sz="2800" b="1" dirty="0"/>
              <a:t>čeleď: </a:t>
            </a:r>
            <a:r>
              <a:rPr lang="cs-CZ" sz="2800" b="1" dirty="0" err="1"/>
              <a:t>bobrovití</a:t>
            </a:r>
            <a:r>
              <a:rPr lang="cs-CZ" sz="2800" b="1" dirty="0"/>
              <a:t> </a:t>
            </a:r>
            <a:r>
              <a:rPr lang="cs-CZ" sz="2800" b="1" i="1" dirty="0"/>
              <a:t>(</a:t>
            </a:r>
            <a:r>
              <a:rPr lang="cs-CZ" sz="2800" b="1" i="1" dirty="0" err="1"/>
              <a:t>Castoridae</a:t>
            </a:r>
            <a:r>
              <a:rPr lang="cs-CZ" sz="2800" b="1" i="1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33584D-1211-7832-68ED-5A789ED4E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46" y="3411084"/>
            <a:ext cx="8372354" cy="34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2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EBCA46-B704-6B48-1399-A1EB2204B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896" y="1253924"/>
            <a:ext cx="10185722" cy="3777622"/>
          </a:xfrm>
        </p:spPr>
        <p:txBody>
          <a:bodyPr>
            <a:normAutofit/>
          </a:bodyPr>
          <a:lstStyle/>
          <a:p>
            <a:r>
              <a:rPr lang="cs-CZ" sz="2000" dirty="0"/>
              <a:t>stoličky s kořeny, na </a:t>
            </a:r>
            <a:r>
              <a:rPr lang="cs-CZ" sz="2000" dirty="0" err="1"/>
              <a:t>skusné</a:t>
            </a:r>
            <a:r>
              <a:rPr lang="cs-CZ" sz="2000" dirty="0"/>
              <a:t> ploše 4 příčné lamely, velký </a:t>
            </a:r>
            <a:r>
              <a:rPr lang="cs-CZ" sz="2000" dirty="0" err="1"/>
              <a:t>podočnicový</a:t>
            </a:r>
            <a:r>
              <a:rPr lang="cs-CZ" sz="2000" dirty="0"/>
              <a:t> prostor vs bobr, hákovitý výběžek dolní čelisti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u="sng" dirty="0"/>
              <a:t>1 0 1 3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1 0 1 3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47636F9-B7F5-F725-1B65-1DD430B2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82" y="99152"/>
            <a:ext cx="11688841" cy="1280890"/>
          </a:xfrm>
        </p:spPr>
        <p:txBody>
          <a:bodyPr/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 - </a:t>
            </a:r>
            <a:r>
              <a:rPr lang="cs-CZ" sz="2800" b="1" dirty="0"/>
              <a:t>čeleď: </a:t>
            </a:r>
            <a:r>
              <a:rPr lang="cs-CZ" sz="2800" b="1" dirty="0" err="1"/>
              <a:t>nutriovití</a:t>
            </a:r>
            <a:r>
              <a:rPr lang="cs-CZ" sz="2800" b="1" dirty="0"/>
              <a:t> </a:t>
            </a:r>
            <a:r>
              <a:rPr lang="cs-CZ" sz="2800" b="1" i="1" dirty="0"/>
              <a:t>(</a:t>
            </a:r>
            <a:r>
              <a:rPr lang="cs-CZ" sz="2800" b="1" i="1" dirty="0" err="1"/>
              <a:t>Myocastoridae</a:t>
            </a:r>
            <a:r>
              <a:rPr lang="cs-CZ" sz="2800" b="1" i="1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F87D71-DCD8-C5B8-1532-D45DC4EE5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323" y="2305708"/>
            <a:ext cx="6824677" cy="45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15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FAFFF1-269C-5011-59F8-695E837A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7555" y="1111564"/>
            <a:ext cx="4814445" cy="3777622"/>
          </a:xfrm>
        </p:spPr>
        <p:txBody>
          <a:bodyPr/>
          <a:lstStyle/>
          <a:p>
            <a:r>
              <a:rPr lang="cs-CZ" sz="2000" dirty="0"/>
              <a:t>podobnost s  lebkou potkana</a:t>
            </a:r>
          </a:p>
          <a:p>
            <a:r>
              <a:rPr lang="cs-CZ" sz="2000" dirty="0" err="1"/>
              <a:t>podočnicový</a:t>
            </a:r>
            <a:r>
              <a:rPr lang="cs-CZ" sz="2000" dirty="0"/>
              <a:t>  otvor – hřebeny</a:t>
            </a:r>
          </a:p>
          <a:p>
            <a:r>
              <a:rPr lang="cs-CZ" sz="2000" dirty="0"/>
              <a:t>hrbolky na M ve dvou podélných řadách, dlouhý a úzký svalový výběžek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1BAAA-A6EF-4AF1-D4EE-4410EC1F5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983" y="1239616"/>
            <a:ext cx="6351989" cy="5618383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C5E6007-843E-EBB6-2CC0-FFDB52E95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97" y="0"/>
            <a:ext cx="11459556" cy="1281112"/>
          </a:xfrm>
        </p:spPr>
        <p:txBody>
          <a:bodyPr/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 - </a:t>
            </a:r>
            <a:r>
              <a:rPr lang="cs-CZ" sz="2800" b="1" dirty="0"/>
              <a:t>čeleď: křečkovití </a:t>
            </a:r>
            <a:r>
              <a:rPr lang="cs-CZ" sz="2800" b="1" i="1" dirty="0"/>
              <a:t>(</a:t>
            </a:r>
            <a:r>
              <a:rPr lang="cs-CZ" sz="2800" b="1" i="1" dirty="0" err="1"/>
              <a:t>Cricetidae</a:t>
            </a:r>
            <a:r>
              <a:rPr lang="cs-CZ" sz="2800" b="1" i="1" dirty="0"/>
              <a:t>)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B2C045CC-5EDB-B691-AC21-66EE3661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3857625"/>
            <a:ext cx="40036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570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A07D4-F1AD-F56E-4F2D-56DE58368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300" y="1117832"/>
            <a:ext cx="8915400" cy="1855836"/>
          </a:xfrm>
        </p:spPr>
        <p:txBody>
          <a:bodyPr>
            <a:normAutofit fontScale="77500" lnSpcReduction="20000"/>
          </a:bodyPr>
          <a:lstStyle/>
          <a:p>
            <a:r>
              <a:rPr lang="cs-CZ" sz="2900" b="1" dirty="0"/>
              <a:t>M</a:t>
            </a:r>
            <a:r>
              <a:rPr lang="cs-CZ" sz="2900" dirty="0"/>
              <a:t>oláry - vysoké, </a:t>
            </a:r>
            <a:r>
              <a:rPr lang="cs-CZ" sz="2900" dirty="0" err="1"/>
              <a:t>hypsodontní</a:t>
            </a:r>
            <a:r>
              <a:rPr lang="cs-CZ" sz="2900" dirty="0"/>
              <a:t>, na vrcholcích plocha rozdělena na samostatná políčka –</a:t>
            </a:r>
            <a:r>
              <a:rPr lang="cs-CZ" sz="2900" dirty="0" err="1"/>
              <a:t>trojuhelníková</a:t>
            </a:r>
            <a:r>
              <a:rPr lang="cs-CZ" sz="2900" dirty="0"/>
              <a:t> struktura třecí plochy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900" u="sng" dirty="0"/>
              <a:t>1 0 0 3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900" dirty="0"/>
              <a:t>1 0 0 3</a:t>
            </a:r>
          </a:p>
          <a:p>
            <a:pPr marL="0" indent="0">
              <a:spcBef>
                <a:spcPts val="0"/>
              </a:spcBef>
              <a:buNone/>
            </a:pPr>
            <a:endParaRPr lang="cs-CZ" sz="29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900" u="sng" dirty="0"/>
              <a:t>velcí</a:t>
            </a:r>
            <a:r>
              <a:rPr lang="cs-CZ" sz="2900" dirty="0"/>
              <a:t> </a:t>
            </a:r>
            <a:r>
              <a:rPr lang="cs-CZ" sz="2900" b="1" dirty="0"/>
              <a:t>– ondatra, hryzec</a:t>
            </a:r>
            <a:r>
              <a:rPr lang="cs-CZ" sz="2900" dirty="0"/>
              <a:t>: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0489DB5-82FD-348A-3814-98AAE0FC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83" y="99152"/>
            <a:ext cx="11612814" cy="1233889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 - </a:t>
            </a:r>
            <a:r>
              <a:rPr lang="cs-CZ" sz="3100" b="1" dirty="0"/>
              <a:t>čeleď: </a:t>
            </a:r>
            <a:r>
              <a:rPr lang="cs-CZ" sz="3100" b="1" dirty="0" err="1"/>
              <a:t>hrabošovití</a:t>
            </a:r>
            <a:r>
              <a:rPr lang="cs-CZ" sz="3100" b="1" dirty="0"/>
              <a:t> </a:t>
            </a:r>
            <a:r>
              <a:rPr lang="cs-CZ" sz="3100" b="1" i="1" dirty="0"/>
              <a:t>(</a:t>
            </a:r>
            <a:r>
              <a:rPr lang="cs-CZ" sz="3100" b="1" i="1" dirty="0" err="1"/>
              <a:t>Arvicolidae</a:t>
            </a:r>
            <a:r>
              <a:rPr lang="cs-CZ" sz="3100" b="1" i="1" dirty="0"/>
              <a:t>)</a:t>
            </a:r>
            <a:br>
              <a:rPr lang="cs-CZ" sz="3100" b="1" i="1" dirty="0"/>
            </a:br>
            <a:endParaRPr lang="cs-CZ" sz="31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6C613-CDEB-AE5D-B2E8-C3FC2A28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8866" y="1709368"/>
            <a:ext cx="7263134" cy="51486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DDE713F-635F-556A-9AB4-08D73C89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39" y="3161831"/>
            <a:ext cx="4576727" cy="369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48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9CE761-D118-3BA3-0194-830751483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886" y="1333041"/>
            <a:ext cx="6071114" cy="37776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u="sng" dirty="0"/>
              <a:t>Malí</a:t>
            </a:r>
            <a:r>
              <a:rPr lang="cs-CZ" sz="2000" dirty="0"/>
              <a:t>: </a:t>
            </a:r>
            <a:r>
              <a:rPr lang="cs-CZ" sz="2000" b="1" dirty="0"/>
              <a:t>norník rudý, hraboši (polní, mokřadní), hrabošíci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85F5C39-F624-9054-81E4-FAC50C6A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83" y="99152"/>
            <a:ext cx="11612814" cy="1233889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 - </a:t>
            </a:r>
            <a:r>
              <a:rPr lang="cs-CZ" sz="3100" b="1" dirty="0"/>
              <a:t>čeleď: </a:t>
            </a:r>
            <a:r>
              <a:rPr lang="cs-CZ" sz="3100" b="1" dirty="0" err="1"/>
              <a:t>hrabošovití</a:t>
            </a:r>
            <a:r>
              <a:rPr lang="cs-CZ" sz="3100" b="1" dirty="0"/>
              <a:t> </a:t>
            </a:r>
            <a:r>
              <a:rPr lang="cs-CZ" sz="3100" b="1" i="1" dirty="0"/>
              <a:t>(</a:t>
            </a:r>
            <a:r>
              <a:rPr lang="cs-CZ" sz="3100" b="1" i="1" dirty="0" err="1"/>
              <a:t>Arvicolidae</a:t>
            </a:r>
            <a:r>
              <a:rPr lang="cs-CZ" sz="3100" b="1" i="1" dirty="0"/>
              <a:t>)</a:t>
            </a:r>
            <a:br>
              <a:rPr lang="cs-CZ" sz="3100" b="1" i="1" dirty="0"/>
            </a:br>
            <a:endParaRPr lang="cs-CZ" sz="3100" b="1" i="1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DC0D3BF-5A50-8AF0-76F7-6AA151AF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4" t="60594" r="53290" b="9128"/>
          <a:stretch>
            <a:fillRect/>
          </a:stretch>
        </p:blipFill>
        <p:spPr>
          <a:xfrm>
            <a:off x="7392535" y="2566930"/>
            <a:ext cx="4572000" cy="2835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DAD32A-0E2C-9B44-19E0-CA92CAA5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04" y="936649"/>
            <a:ext cx="6177022" cy="592135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B8FD757-AD12-AADD-0C09-9389E7B530B2}"/>
              </a:ext>
            </a:extLst>
          </p:cNvPr>
          <p:cNvSpPr txBox="1"/>
          <p:nvPr/>
        </p:nvSpPr>
        <p:spPr>
          <a:xfrm>
            <a:off x="6991109" y="5110663"/>
            <a:ext cx="229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Hraboš - </a:t>
            </a:r>
            <a:r>
              <a:rPr lang="cs-CZ" dirty="0" err="1"/>
              <a:t>hypsodontní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33BC61-AFA9-3248-FCB1-E77F3E85332D}"/>
              </a:ext>
            </a:extLst>
          </p:cNvPr>
          <p:cNvSpPr txBox="1"/>
          <p:nvPr/>
        </p:nvSpPr>
        <p:spPr>
          <a:xfrm>
            <a:off x="9684322" y="5197033"/>
            <a:ext cx="205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Norník - </a:t>
            </a:r>
            <a:r>
              <a:rPr lang="cs-CZ" dirty="0" err="1"/>
              <a:t>brachyodontní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1544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CA863BA6-2293-3800-D7B5-A7D32998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4238" y="-152401"/>
            <a:ext cx="6227762" cy="70104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ryba, umění, žralok&#10;&#10;Popis byl vytvořen automaticky se střední mírou spolehlivosti">
            <a:extLst>
              <a:ext uri="{FF2B5EF4-FFF2-40B4-BE49-F238E27FC236}">
                <a16:creationId xmlns:a16="http://schemas.microsoft.com/office/drawing/2014/main" id="{714C4358-BAD5-7EE6-1AF8-6BD9A0C6E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1"/>
            <a:ext cx="5803862" cy="3268227"/>
          </a:xfrm>
          <a:prstGeom prst="rect">
            <a:avLst/>
          </a:prstGeom>
        </p:spPr>
      </p:pic>
      <p:pic>
        <p:nvPicPr>
          <p:cNvPr id="8" name="Obrázek 7" descr="Obsah obrázku Zkamenělina, kost, savec, dinosaurus&#10;&#10;Popis byl vytvořen automaticky">
            <a:extLst>
              <a:ext uri="{FF2B5EF4-FFF2-40B4-BE49-F238E27FC236}">
                <a16:creationId xmlns:a16="http://schemas.microsoft.com/office/drawing/2014/main" id="{D0BD9091-4C31-0BFB-F97C-6844365C5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83" y="3157990"/>
            <a:ext cx="4951452" cy="37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BE0E44-E3AF-90AD-1424-AF5F05A5A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053" y="1045580"/>
            <a:ext cx="8915400" cy="3777622"/>
          </a:xfrm>
        </p:spPr>
        <p:txBody>
          <a:bodyPr>
            <a:normAutofit/>
          </a:bodyPr>
          <a:lstStyle/>
          <a:p>
            <a:r>
              <a:rPr lang="cs-CZ" sz="2000" dirty="0" err="1"/>
              <a:t>bunodontní</a:t>
            </a:r>
            <a:r>
              <a:rPr lang="cs-CZ" sz="2000" dirty="0"/>
              <a:t> chrup - oblé hrbolky ve 3 řadách (M1-3)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u="sng" dirty="0"/>
              <a:t>1 0 0 3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1 0 0 3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u="sng" dirty="0"/>
              <a:t>Velcí</a:t>
            </a:r>
            <a:r>
              <a:rPr lang="cs-CZ" sz="2000" dirty="0"/>
              <a:t> – </a:t>
            </a:r>
            <a:r>
              <a:rPr lang="cs-CZ" sz="2000" b="1" dirty="0"/>
              <a:t>krysa, potkan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265A244-B2EF-C6EF-2D7A-4EDFE739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82" y="99152"/>
            <a:ext cx="11825017" cy="1233889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 - </a:t>
            </a:r>
            <a:r>
              <a:rPr lang="cs-CZ" sz="3100" b="1" dirty="0"/>
              <a:t>čeleď: </a:t>
            </a:r>
            <a:r>
              <a:rPr lang="cs-CZ" sz="3100" b="1" dirty="0" err="1"/>
              <a:t>myšovití</a:t>
            </a:r>
            <a:r>
              <a:rPr lang="cs-CZ" sz="3100" b="1" dirty="0"/>
              <a:t> </a:t>
            </a:r>
            <a:r>
              <a:rPr lang="cs-CZ" sz="3100" b="1" i="1" dirty="0"/>
              <a:t>(</a:t>
            </a:r>
            <a:r>
              <a:rPr lang="cs-CZ" sz="3100" b="1" i="1" dirty="0" err="1"/>
              <a:t>Muridae</a:t>
            </a:r>
            <a:r>
              <a:rPr lang="cs-CZ" sz="3100" b="1" i="1" dirty="0"/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5B5F9E-E1B5-8559-9699-DB5066DB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2" t="3203" r="1974"/>
          <a:stretch>
            <a:fillRect/>
          </a:stretch>
        </p:blipFill>
        <p:spPr>
          <a:xfrm>
            <a:off x="6096000" y="1501391"/>
            <a:ext cx="6165809" cy="5356610"/>
          </a:xfrm>
          <a:prstGeom prst="rect">
            <a:avLst/>
          </a:prstGeom>
          <a:noFill/>
          <a:ln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4EC0547-1027-BD23-D12C-68A65E33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7" y="2811543"/>
            <a:ext cx="4127480" cy="412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3">
            <a:extLst>
              <a:ext uri="{FF2B5EF4-FFF2-40B4-BE49-F238E27FC236}">
                <a16:creationId xmlns:a16="http://schemas.microsoft.com/office/drawing/2014/main" id="{838864AA-8B75-3561-F0B7-0CCAC9764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6310" y="3140868"/>
            <a:ext cx="865188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864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B0A27-A6D9-2A69-D7E2-301EE4B0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79" y="-12388"/>
            <a:ext cx="8911687" cy="1280890"/>
          </a:xfrm>
        </p:spPr>
        <p:txBody>
          <a:bodyPr/>
          <a:lstStyle/>
          <a:p>
            <a:r>
              <a:rPr lang="cs-CZ" dirty="0"/>
              <a:t>Metody průzkumu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79622-7A17-391D-7C35-07DFBA54B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722" y="1365878"/>
            <a:ext cx="4604538" cy="3777622"/>
          </a:xfrm>
        </p:spPr>
        <p:txBody>
          <a:bodyPr/>
          <a:lstStyle/>
          <a:p>
            <a:r>
              <a:rPr lang="cs-CZ" dirty="0"/>
              <a:t>Přímá pozorování – standardizovaná na liniích/bodech, kolonie, shromaždiště, mrtví jedinci - </a:t>
            </a:r>
            <a:r>
              <a:rPr lang="cs-CZ" dirty="0" err="1"/>
              <a:t>kadavery</a:t>
            </a:r>
            <a:endParaRPr lang="cs-CZ" dirty="0"/>
          </a:p>
          <a:p>
            <a:r>
              <a:rPr lang="cs-CZ" dirty="0"/>
              <a:t>Fotopasti - </a:t>
            </a:r>
            <a:r>
              <a:rPr lang="cs-CZ" sz="18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využití návnad a atraktantů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Jak funguje fotopast? |LIHNEME.CZ">
            <a:extLst>
              <a:ext uri="{FF2B5EF4-FFF2-40B4-BE49-F238E27FC236}">
                <a16:creationId xmlns:a16="http://schemas.microsoft.com/office/drawing/2014/main" id="{6BB2758C-A034-BFA7-A49D-C900C641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43" y="4537743"/>
            <a:ext cx="5976257" cy="23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CA22D5A-2A9B-A426-2F2D-2D95D5B9DB24}"/>
              </a:ext>
            </a:extLst>
          </p:cNvPr>
          <p:cNvSpPr txBox="1">
            <a:spLocks/>
          </p:cNvSpPr>
          <p:nvPr/>
        </p:nvSpPr>
        <p:spPr>
          <a:xfrm>
            <a:off x="225879" y="2133600"/>
            <a:ext cx="4604538" cy="1055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Akustický výzkum – </a:t>
            </a:r>
            <a:r>
              <a:rPr lang="cs-CZ" dirty="0" err="1"/>
              <a:t>transekty</a:t>
            </a:r>
            <a:r>
              <a:rPr lang="cs-CZ" dirty="0"/>
              <a:t>, aku záznamníky, </a:t>
            </a:r>
            <a:r>
              <a:rPr lang="cs-CZ" dirty="0" err="1"/>
              <a:t>bat</a:t>
            </a:r>
            <a:r>
              <a:rPr lang="cs-CZ" dirty="0"/>
              <a:t> detektory, provokace</a:t>
            </a:r>
          </a:p>
          <a:p>
            <a:pPr marL="0" indent="0">
              <a:buFont typeface="Wingdings 3" charset="2"/>
              <a:buNone/>
            </a:pPr>
            <a:endParaRPr lang="cs-CZ" dirty="0"/>
          </a:p>
        </p:txBody>
      </p:sp>
      <p:pic>
        <p:nvPicPr>
          <p:cNvPr id="10" name="Obrázek 9" descr="Obsah obrázku venku, strom, obloha, tráva&#10;&#10;Popis byl vytvořen automaticky">
            <a:extLst>
              <a:ext uri="{FF2B5EF4-FFF2-40B4-BE49-F238E27FC236}">
                <a16:creationId xmlns:a16="http://schemas.microsoft.com/office/drawing/2014/main" id="{336E345F-A5D6-DDE3-D882-D150B5E9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79" y="3443218"/>
            <a:ext cx="2571750" cy="3429000"/>
          </a:xfrm>
          <a:prstGeom prst="rect">
            <a:avLst/>
          </a:prstGeom>
        </p:spPr>
      </p:pic>
      <p:pic>
        <p:nvPicPr>
          <p:cNvPr id="12" name="Obrázek 11" descr="Obsah obrázku venku, území, rejskovití, skála&#10;&#10;Popis byl vytvořen automaticky">
            <a:extLst>
              <a:ext uri="{FF2B5EF4-FFF2-40B4-BE49-F238E27FC236}">
                <a16:creationId xmlns:a16="http://schemas.microsoft.com/office/drawing/2014/main" id="{4F08AB5A-BEE7-9E95-1B6C-158A64ABC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605" y="3429000"/>
            <a:ext cx="2571750" cy="3429000"/>
          </a:xfrm>
          <a:prstGeom prst="rect">
            <a:avLst/>
          </a:prstGeom>
        </p:spPr>
      </p:pic>
      <p:pic>
        <p:nvPicPr>
          <p:cNvPr id="2054" name="Picture 6" descr="Sražený vlk u Pískové Lhoty">
            <a:extLst>
              <a:ext uri="{FF2B5EF4-FFF2-40B4-BE49-F238E27FC236}">
                <a16:creationId xmlns:a16="http://schemas.microsoft.com/office/drawing/2014/main" id="{08AB1247-41CA-3F16-82EA-6610D35E0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31" y="3443218"/>
            <a:ext cx="3116524" cy="23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 descr="Obsah obrázku jeskyně, bezobratlý, venku, skála&#10;&#10;Popis byl vytvořen automaticky">
            <a:extLst>
              <a:ext uri="{FF2B5EF4-FFF2-40B4-BE49-F238E27FC236}">
                <a16:creationId xmlns:a16="http://schemas.microsoft.com/office/drawing/2014/main" id="{67502329-BB33-56D4-242E-243B88960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156" y="-1"/>
            <a:ext cx="2833216" cy="377762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D7A3BE2-D422-AB7B-BAB6-7A4E2E694E57}"/>
              </a:ext>
            </a:extLst>
          </p:cNvPr>
          <p:cNvSpPr txBox="1"/>
          <p:nvPr/>
        </p:nvSpPr>
        <p:spPr>
          <a:xfrm>
            <a:off x="1563190" y="675849"/>
            <a:ext cx="740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Zákonné limity – ZOPK č.114/1992 Sb. a ZOZT 246/1992 Sb.</a:t>
            </a:r>
          </a:p>
          <a:p>
            <a:pPr marL="285750" indent="-285750">
              <a:buFontTx/>
              <a:buChar char="-"/>
            </a:pPr>
            <a:r>
              <a:rPr lang="cs-CZ" dirty="0"/>
              <a:t>Neinvazivní x invazivní</a:t>
            </a:r>
          </a:p>
        </p:txBody>
      </p:sp>
    </p:spTree>
    <p:extLst>
      <p:ext uri="{BB962C8B-B14F-4D97-AF65-F5344CB8AC3E}">
        <p14:creationId xmlns:p14="http://schemas.microsoft.com/office/powerpoint/2010/main" val="28605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A77017-B296-DA62-8214-6D63B708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443" y="1333041"/>
            <a:ext cx="8915400" cy="37776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u="sng" dirty="0"/>
              <a:t>Malí</a:t>
            </a:r>
            <a:r>
              <a:rPr lang="cs-CZ" sz="2000" dirty="0"/>
              <a:t> – </a:t>
            </a:r>
            <a:r>
              <a:rPr lang="cs-CZ" sz="2000" b="1" dirty="0"/>
              <a:t>myšice (</a:t>
            </a:r>
            <a:r>
              <a:rPr lang="cs-CZ" sz="2000" b="1" dirty="0" err="1"/>
              <a:t>Apodemus</a:t>
            </a:r>
            <a:r>
              <a:rPr lang="cs-CZ" sz="2000" b="1" dirty="0"/>
              <a:t>), myši (</a:t>
            </a:r>
            <a:r>
              <a:rPr lang="cs-CZ" sz="2000" b="1" dirty="0" err="1"/>
              <a:t>Mus</a:t>
            </a:r>
            <a:r>
              <a:rPr lang="cs-CZ" sz="2000" b="1" dirty="0"/>
              <a:t>),      myšivky (</a:t>
            </a:r>
            <a:r>
              <a:rPr lang="cs-CZ" sz="2000" b="1" dirty="0" err="1"/>
              <a:t>Micromys</a:t>
            </a:r>
            <a:r>
              <a:rPr lang="cs-CZ" sz="2000" b="1" dirty="0"/>
              <a:t>)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4CA918C-B55E-2975-2F11-783F01AAB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82" y="99152"/>
            <a:ext cx="11825017" cy="1233889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 - </a:t>
            </a:r>
            <a:r>
              <a:rPr lang="cs-CZ" sz="3100" b="1" dirty="0"/>
              <a:t>čeleď: </a:t>
            </a:r>
            <a:r>
              <a:rPr lang="cs-CZ" sz="3100" b="1" dirty="0" err="1"/>
              <a:t>myšovití</a:t>
            </a:r>
            <a:r>
              <a:rPr lang="cs-CZ" sz="3100" b="1" dirty="0"/>
              <a:t> </a:t>
            </a:r>
            <a:r>
              <a:rPr lang="cs-CZ" sz="3100" b="1" i="1" dirty="0"/>
              <a:t>(</a:t>
            </a:r>
            <a:r>
              <a:rPr lang="cs-CZ" sz="3100" b="1" i="1" dirty="0" err="1"/>
              <a:t>Muridae</a:t>
            </a:r>
            <a:r>
              <a:rPr lang="cs-CZ" sz="3100" b="1" i="1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8A5EB-7533-B1CF-2617-3E3AEC89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2160" y="2472280"/>
            <a:ext cx="4857750" cy="276225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8998733-F4A6-895E-7742-1B02A456F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962" y="1880577"/>
            <a:ext cx="3926164" cy="1012024"/>
          </a:xfrm>
          <a:prstGeom prst="rect">
            <a:avLst/>
          </a:prstGeom>
        </p:spPr>
      </p:pic>
      <p:sp>
        <p:nvSpPr>
          <p:cNvPr id="15" name="Oval 10">
            <a:extLst>
              <a:ext uri="{FF2B5EF4-FFF2-40B4-BE49-F238E27FC236}">
                <a16:creationId xmlns:a16="http://schemas.microsoft.com/office/drawing/2014/main" id="{9ADEC48E-6738-07B8-E76B-6BF8FBF4E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950" y="2566930"/>
            <a:ext cx="144463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29FE7A1C-55FB-F0F8-5B66-BE2BE5DC6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745" y="1993302"/>
            <a:ext cx="231668" cy="15851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01C438F-C302-03A7-2EF6-7D40262B0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749" y="4444679"/>
            <a:ext cx="5834852" cy="2443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CD6AB31D-1D80-E0DC-CC0B-475B024D45D5}"/>
                  </a:ext>
                </a:extLst>
              </p:cNvPr>
              <p:cNvSpPr txBox="1"/>
              <p:nvPr/>
            </p:nvSpPr>
            <p:spPr>
              <a:xfrm>
                <a:off x="5642658" y="2986268"/>
                <a:ext cx="20342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cs-CZ" i="1" smtClean="0">
                          <a:latin typeface="Cambria Math" panose="02040503050406030204" pitchFamily="18" charset="0"/>
                        </a:rPr>
                        <a:t>Sem zadejte rovnici.</a:t>
                      </a:fl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CD6AB31D-1D80-E0DC-CC0B-475B024D4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658" y="2986268"/>
                <a:ext cx="2034211" cy="276999"/>
              </a:xfrm>
              <a:prstGeom prst="rect">
                <a:avLst/>
              </a:prstGeom>
              <a:blipFill>
                <a:blip r:embed="rId7"/>
                <a:stretch>
                  <a:fillRect l="-2102" r="-2402" b="-4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E69B1A24-1C3D-BE9C-8D20-76534B31D322}"/>
              </a:ext>
            </a:extLst>
          </p:cNvPr>
          <p:cNvCxnSpPr/>
          <p:nvPr/>
        </p:nvCxnSpPr>
        <p:spPr>
          <a:xfrm flipH="1">
            <a:off x="3588152" y="1880577"/>
            <a:ext cx="694481" cy="7593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72BFDFAE-5C5E-8C56-8E42-AF00FDCBA3AD}"/>
              </a:ext>
            </a:extLst>
          </p:cNvPr>
          <p:cNvCxnSpPr/>
          <p:nvPr/>
        </p:nvCxnSpPr>
        <p:spPr>
          <a:xfrm flipH="1">
            <a:off x="5924750" y="1772123"/>
            <a:ext cx="694481" cy="7593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93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F292F9-FF30-04C9-F735-20B59452F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524" y="929833"/>
            <a:ext cx="8915400" cy="3777622"/>
          </a:xfrm>
        </p:spPr>
        <p:txBody>
          <a:bodyPr>
            <a:normAutofit/>
          </a:bodyPr>
          <a:lstStyle/>
          <a:p>
            <a:r>
              <a:rPr lang="cs-CZ" sz="2000" b="1" dirty="0"/>
              <a:t>Myšice 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CD06D61-73FF-8548-EA43-0A39206C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82" y="99152"/>
            <a:ext cx="11825017" cy="1233889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 - </a:t>
            </a:r>
            <a:r>
              <a:rPr lang="cs-CZ" sz="3100" b="1" dirty="0"/>
              <a:t>čeleď: </a:t>
            </a:r>
            <a:r>
              <a:rPr lang="cs-CZ" sz="3100" b="1" dirty="0" err="1"/>
              <a:t>myšovití</a:t>
            </a:r>
            <a:r>
              <a:rPr lang="cs-CZ" sz="3100" b="1" dirty="0"/>
              <a:t> </a:t>
            </a:r>
            <a:r>
              <a:rPr lang="cs-CZ" sz="3100" b="1" i="1" dirty="0"/>
              <a:t>(</a:t>
            </a:r>
            <a:r>
              <a:rPr lang="cs-CZ" sz="3100" b="1" i="1" dirty="0" err="1"/>
              <a:t>Muridae</a:t>
            </a:r>
            <a:r>
              <a:rPr lang="cs-CZ" sz="3100" b="1" i="1" dirty="0"/>
              <a:t>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244FAC2-2581-BA13-8814-66E7EC490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20"/>
          <a:stretch>
            <a:fillRect/>
          </a:stretch>
        </p:blipFill>
        <p:spPr>
          <a:xfrm>
            <a:off x="5243332" y="854508"/>
            <a:ext cx="6948667" cy="6003492"/>
          </a:xfrm>
          <a:prstGeom prst="rect">
            <a:avLst/>
          </a:prstGeom>
        </p:spPr>
      </p:pic>
      <p:pic>
        <p:nvPicPr>
          <p:cNvPr id="10" name="Obrázek 9" descr="Obsah obrázku savec, Zkamenělina, lebka, kost&#10;&#10;Popis byl vytvořen automaticky">
            <a:extLst>
              <a:ext uri="{FF2B5EF4-FFF2-40B4-BE49-F238E27FC236}">
                <a16:creationId xmlns:a16="http://schemas.microsoft.com/office/drawing/2014/main" id="{7D728958-1C76-2C1F-251C-68884A87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0997"/>
            <a:ext cx="5555848" cy="430700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6E7130-6DC4-9F85-9E5D-48B7A89CF453}"/>
              </a:ext>
            </a:extLst>
          </p:cNvPr>
          <p:cNvSpPr txBox="1"/>
          <p:nvPr/>
        </p:nvSpPr>
        <p:spPr>
          <a:xfrm>
            <a:off x="1481559" y="2005636"/>
            <a:ext cx="407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myšice    x    norník</a:t>
            </a:r>
          </a:p>
        </p:txBody>
      </p:sp>
    </p:spTree>
    <p:extLst>
      <p:ext uri="{BB962C8B-B14F-4D97-AF65-F5344CB8AC3E}">
        <p14:creationId xmlns:p14="http://schemas.microsoft.com/office/powerpoint/2010/main" val="2060021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83ABB-172A-15FC-22A9-CED9F012E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329" y="839478"/>
            <a:ext cx="10513671" cy="3777622"/>
          </a:xfrm>
        </p:spPr>
        <p:txBody>
          <a:bodyPr>
            <a:normAutofit/>
          </a:bodyPr>
          <a:lstStyle/>
          <a:p>
            <a:r>
              <a:rPr lang="cs-CZ" sz="2000" dirty="0"/>
              <a:t>stoličky mají kořeny- </a:t>
            </a:r>
            <a:r>
              <a:rPr lang="cs-CZ" sz="2000" dirty="0" err="1"/>
              <a:t>brachyodontní</a:t>
            </a:r>
            <a:r>
              <a:rPr lang="cs-CZ" sz="2000" dirty="0"/>
              <a:t>, na </a:t>
            </a:r>
            <a:r>
              <a:rPr lang="cs-CZ" sz="2000" dirty="0" err="1"/>
              <a:t>skusné</a:t>
            </a:r>
            <a:r>
              <a:rPr lang="cs-CZ" sz="2000" dirty="0"/>
              <a:t> ploše hrbolky jako u </a:t>
            </a:r>
            <a:r>
              <a:rPr lang="cs-CZ" sz="2000" dirty="0" err="1"/>
              <a:t>myšovitých</a:t>
            </a:r>
            <a:endParaRPr lang="cs-CZ" sz="20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u="sng" dirty="0"/>
              <a:t>1 0 1 3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1 0 0 3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ABEC575-25DC-3447-6BE8-C8845F75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83" y="99152"/>
            <a:ext cx="11670688" cy="1233889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)- </a:t>
            </a:r>
            <a:r>
              <a:rPr lang="cs-CZ" sz="2800" dirty="0"/>
              <a:t>pod</a:t>
            </a:r>
            <a:r>
              <a:rPr lang="cs-CZ" sz="3100" b="1" dirty="0"/>
              <a:t>čeleď: </a:t>
            </a:r>
            <a:r>
              <a:rPr lang="cs-CZ" sz="3100" b="1" dirty="0" err="1"/>
              <a:t>myšivkovití</a:t>
            </a:r>
            <a:r>
              <a:rPr lang="cs-CZ" sz="3100" b="1" dirty="0"/>
              <a:t> (</a:t>
            </a:r>
            <a:r>
              <a:rPr lang="cs-CZ" sz="3100" b="1" dirty="0" err="1"/>
              <a:t>Zapodidae</a:t>
            </a:r>
            <a:r>
              <a:rPr lang="cs-CZ" sz="3100" b="1" dirty="0"/>
              <a:t>)</a:t>
            </a:r>
            <a:endParaRPr lang="cs-CZ" sz="31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90C64-6820-E030-88CE-D67F1BEA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3" t="20183" r="-5724"/>
          <a:stretch>
            <a:fillRect/>
          </a:stretch>
        </p:blipFill>
        <p:spPr bwMode="auto">
          <a:xfrm>
            <a:off x="4130459" y="1333041"/>
            <a:ext cx="5210311" cy="540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Oval 6">
            <a:extLst>
              <a:ext uri="{FF2B5EF4-FFF2-40B4-BE49-F238E27FC236}">
                <a16:creationId xmlns:a16="http://schemas.microsoft.com/office/drawing/2014/main" id="{97C565D6-0F6A-0165-63DE-005199AEF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866" y="3078866"/>
            <a:ext cx="2208836" cy="95497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892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209574-EFE0-BBFF-46DD-3B0FD45BA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017" y="895109"/>
            <a:ext cx="5312780" cy="3777622"/>
          </a:xfrm>
        </p:spPr>
        <p:txBody>
          <a:bodyPr>
            <a:normAutofit/>
          </a:bodyPr>
          <a:lstStyle/>
          <a:p>
            <a:r>
              <a:rPr lang="cs-CZ" sz="2000" dirty="0"/>
              <a:t>stoličky s kořeny a s příčnými, rovnoběžnými hrbolky na žvýkací ploše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u="sng" dirty="0"/>
              <a:t>1 0 1 3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1 0 1 3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97B943B-ABE5-BBE7-D255-00204B3E0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82" y="99152"/>
            <a:ext cx="11716987" cy="1233889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Hlodavci (</a:t>
            </a:r>
            <a:r>
              <a:rPr lang="cs-CZ" altLang="cs-CZ" sz="3600" dirty="0" err="1"/>
              <a:t>Rodentia</a:t>
            </a:r>
            <a:r>
              <a:rPr lang="cs-CZ" altLang="cs-CZ" sz="3600" dirty="0"/>
              <a:t>)- </a:t>
            </a:r>
            <a:r>
              <a:rPr lang="cs-CZ" sz="3100" b="1" dirty="0"/>
              <a:t>čeleď: </a:t>
            </a:r>
            <a:r>
              <a:rPr lang="cs-CZ" sz="3100" b="1" dirty="0" err="1"/>
              <a:t>plchovití</a:t>
            </a:r>
            <a:r>
              <a:rPr lang="cs-CZ" sz="3100" b="1" dirty="0"/>
              <a:t> (</a:t>
            </a:r>
            <a:r>
              <a:rPr lang="cs-CZ" sz="3100" b="1" dirty="0" err="1"/>
              <a:t>Gliridae</a:t>
            </a:r>
            <a:r>
              <a:rPr lang="cs-CZ" sz="3100" b="1" dirty="0"/>
              <a:t>)</a:t>
            </a:r>
            <a:endParaRPr lang="cs-CZ" sz="3100" b="1" i="1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3AF2C95-3661-29FF-4301-BDDF6E71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3275" y="666750"/>
            <a:ext cx="5038725" cy="6191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96F411-E870-FE8F-1CA7-351EBE882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48" y="3509119"/>
            <a:ext cx="5312780" cy="33488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 descr="Obsah obrázku ulita, bezobratlý, Zkamenělina&#10;&#10;Popis byl vytvořen automaticky">
            <a:extLst>
              <a:ext uri="{FF2B5EF4-FFF2-40B4-BE49-F238E27FC236}">
                <a16:creationId xmlns:a16="http://schemas.microsoft.com/office/drawing/2014/main" id="{AB1F53D9-EDDF-48C5-5D5E-C58ED0E01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872" y="1636701"/>
            <a:ext cx="4506936" cy="27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43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4341B-9E6C-7B94-476F-609067B6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Samostatná práce – skupinová</a:t>
            </a:r>
            <a:br>
              <a:rPr lang="cs-CZ" dirty="0"/>
            </a:br>
            <a:r>
              <a:rPr lang="cs-CZ" dirty="0"/>
              <a:t> - PROTOKOL  ZE CVIČENÍ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D0B459-EA63-D397-CAB2-5B0DD9439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Určit druh dle lebky – popsat postup (determinační znaky)</a:t>
            </a:r>
          </a:p>
          <a:p>
            <a:r>
              <a:rPr lang="cs-CZ" sz="2000" dirty="0"/>
              <a:t>Rozbor vzorků – výběr osteologického materiálu k </a:t>
            </a:r>
            <a:r>
              <a:rPr lang="cs-CZ" sz="2000" dirty="0" err="1"/>
              <a:t>determinai</a:t>
            </a:r>
            <a:r>
              <a:rPr lang="cs-CZ" sz="2000" dirty="0"/>
              <a:t> a určování druhů/rodů (</a:t>
            </a:r>
            <a:r>
              <a:rPr lang="cs-CZ" sz="2000" dirty="0" err="1"/>
              <a:t>Microtus</a:t>
            </a:r>
            <a:r>
              <a:rPr lang="cs-CZ" sz="2000" dirty="0"/>
              <a:t>, </a:t>
            </a:r>
            <a:r>
              <a:rPr lang="cs-CZ" sz="2000" dirty="0" err="1"/>
              <a:t>Apodemus</a:t>
            </a:r>
            <a:r>
              <a:rPr lang="cs-CZ" sz="2000" dirty="0"/>
              <a:t>) kořisti sýce rousného – záznamová tabulka, fotodokumentace, označený vzorek</a:t>
            </a:r>
          </a:p>
          <a:p>
            <a:pPr marL="0" indent="0">
              <a:buNone/>
            </a:pPr>
            <a:r>
              <a:rPr lang="cs-CZ" sz="2000" dirty="0"/>
              <a:t>Materiál – č. vzorku</a:t>
            </a:r>
          </a:p>
          <a:p>
            <a:pPr marL="0" indent="0">
              <a:buNone/>
            </a:pPr>
            <a:r>
              <a:rPr lang="cs-CZ" sz="2000" dirty="0"/>
              <a:t>Popis metodiky</a:t>
            </a:r>
          </a:p>
          <a:p>
            <a:pPr marL="0" indent="0">
              <a:buNone/>
            </a:pPr>
            <a:r>
              <a:rPr lang="cs-CZ" sz="2000" dirty="0"/>
              <a:t>Výsledky – tabulka</a:t>
            </a:r>
          </a:p>
          <a:p>
            <a:pPr marL="0" indent="0">
              <a:buNone/>
            </a:pPr>
            <a:r>
              <a:rPr lang="cs-CZ" sz="2000" dirty="0"/>
              <a:t>Závěr – zhodnocení druhového spektra kořisti</a:t>
            </a:r>
          </a:p>
          <a:p>
            <a:r>
              <a:rPr lang="cs-CZ" sz="2000" dirty="0"/>
              <a:t>DÚ - Návrh metod průzkumu savců pro vybranou rezervaci</a:t>
            </a:r>
          </a:p>
        </p:txBody>
      </p:sp>
    </p:spTree>
    <p:extLst>
      <p:ext uri="{BB962C8B-B14F-4D97-AF65-F5344CB8AC3E}">
        <p14:creationId xmlns:p14="http://schemas.microsoft.com/office/powerpoint/2010/main" val="2454905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DB802A-29FB-F3D1-FAD1-A30A7DA7A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22" y="57913"/>
            <a:ext cx="8911687" cy="1280890"/>
          </a:xfrm>
        </p:spPr>
        <p:txBody>
          <a:bodyPr/>
          <a:lstStyle/>
          <a:p>
            <a:r>
              <a:rPr lang="cs-CZ" dirty="0"/>
              <a:t>Metody průzkumu - stopování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F8CEC5-A32A-CCF4-D5A8-63F79367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9" y="1540189"/>
            <a:ext cx="6267282" cy="3777622"/>
          </a:xfrm>
        </p:spPr>
        <p:txBody>
          <a:bodyPr/>
          <a:lstStyle/>
          <a:p>
            <a:r>
              <a:rPr lang="cs-CZ" dirty="0"/>
              <a:t>Přímé stopování - </a:t>
            </a:r>
            <a:r>
              <a:rPr lang="cs-CZ" dirty="0" err="1"/>
              <a:t>transekty</a:t>
            </a:r>
            <a:r>
              <a:rPr lang="cs-CZ" dirty="0"/>
              <a:t> </a:t>
            </a:r>
          </a:p>
          <a:p>
            <a:r>
              <a:rPr lang="cs-CZ" dirty="0"/>
              <a:t>Track station, </a:t>
            </a:r>
            <a:r>
              <a:rPr lang="cs-CZ" dirty="0" err="1"/>
              <a:t>otiskové</a:t>
            </a:r>
            <a:r>
              <a:rPr lang="cs-CZ" dirty="0"/>
              <a:t> tubusy atp.</a:t>
            </a:r>
          </a:p>
        </p:txBody>
      </p:sp>
      <p:pic>
        <p:nvPicPr>
          <p:cNvPr id="5" name="Obrázek 4" descr="Obsah obrázku měřicí tyč, text, venku, území&#10;&#10;Popis byl vytvořen automaticky">
            <a:extLst>
              <a:ext uri="{FF2B5EF4-FFF2-40B4-BE49-F238E27FC236}">
                <a16:creationId xmlns:a16="http://schemas.microsoft.com/office/drawing/2014/main" id="{AFE8A800-D588-FF84-DBE6-3EF37AC38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2" y="2873828"/>
            <a:ext cx="2988128" cy="3984171"/>
          </a:xfrm>
          <a:prstGeom prst="rect">
            <a:avLst/>
          </a:prstGeom>
        </p:spPr>
      </p:pic>
      <p:pic>
        <p:nvPicPr>
          <p:cNvPr id="7" name="Obrázek 6" descr="Obsah obrázku sníh, venku, mrazivé počasí, zima&#10;&#10;Popis byl vytvořen automaticky">
            <a:extLst>
              <a:ext uri="{FF2B5EF4-FFF2-40B4-BE49-F238E27FC236}">
                <a16:creationId xmlns:a16="http://schemas.microsoft.com/office/drawing/2014/main" id="{80E4AF11-830E-C955-E346-21AB56DB2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964" y="2873828"/>
            <a:ext cx="2988128" cy="3984170"/>
          </a:xfrm>
          <a:prstGeom prst="rect">
            <a:avLst/>
          </a:prstGeom>
        </p:spPr>
      </p:pic>
      <p:pic>
        <p:nvPicPr>
          <p:cNvPr id="9" name="Obrázek 8" descr="Obsah obrázku venku, sníh, mrazivé počasí, zima&#10;&#10;Popis byl vytvořen automaticky">
            <a:extLst>
              <a:ext uri="{FF2B5EF4-FFF2-40B4-BE49-F238E27FC236}">
                <a16:creationId xmlns:a16="http://schemas.microsoft.com/office/drawing/2014/main" id="{E90D9862-0607-38CD-D5C7-287BBC09D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660" y="2873828"/>
            <a:ext cx="2988128" cy="3984170"/>
          </a:xfrm>
          <a:prstGeom prst="rect">
            <a:avLst/>
          </a:prstGeom>
        </p:spPr>
      </p:pic>
      <p:pic>
        <p:nvPicPr>
          <p:cNvPr id="11" name="Obrázek 10" descr="Obsah obrázku měřicí tyč, sníh, venku, zima&#10;&#10;Popis byl vytvořen automaticky">
            <a:extLst>
              <a:ext uri="{FF2B5EF4-FFF2-40B4-BE49-F238E27FC236}">
                <a16:creationId xmlns:a16="http://schemas.microsoft.com/office/drawing/2014/main" id="{AACB3FDF-7BA9-D5CE-FEC1-CAD364954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783" y="3563043"/>
            <a:ext cx="2471217" cy="3294956"/>
          </a:xfrm>
          <a:prstGeom prst="rect">
            <a:avLst/>
          </a:prstGeom>
        </p:spPr>
      </p:pic>
      <p:sp>
        <p:nvSpPr>
          <p:cNvPr id="12" name="AutoShape 2" descr="Stopy zvěře: kapesní průvodce - bazar | OdKarla.cz">
            <a:extLst>
              <a:ext uri="{FF2B5EF4-FFF2-40B4-BE49-F238E27FC236}">
                <a16:creationId xmlns:a16="http://schemas.microsoft.com/office/drawing/2014/main" id="{1905F749-94E0-3D49-762A-FE6EDD435F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4" descr="Stopy zvěře: kapesní průvodce - bazar | OdKarla.cz">
            <a:extLst>
              <a:ext uri="{FF2B5EF4-FFF2-40B4-BE49-F238E27FC236}">
                <a16:creationId xmlns:a16="http://schemas.microsoft.com/office/drawing/2014/main" id="{04680E62-C81B-C8C5-AABF-2BF05FC8DB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6" name="Picture 6" descr="Stopy zvěře: kapesní průvodce - Miroslav Bouchner od 189 Kč | Reknihy">
            <a:extLst>
              <a:ext uri="{FF2B5EF4-FFF2-40B4-BE49-F238E27FC236}">
                <a16:creationId xmlns:a16="http://schemas.microsoft.com/office/drawing/2014/main" id="{6F9CCF0A-B1ED-ACF0-E215-6088D152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23" y="-41731"/>
            <a:ext cx="2503752" cy="33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1F5FBC8-2D39-5881-6CB3-7E91AE910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5119" y="0"/>
            <a:ext cx="2516881" cy="34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6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20753-F565-5047-C799-9C8E05B6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80962"/>
            <a:ext cx="8911687" cy="1280890"/>
          </a:xfrm>
        </p:spPr>
        <p:txBody>
          <a:bodyPr/>
          <a:lstStyle/>
          <a:p>
            <a:r>
              <a:rPr lang="cs-CZ" dirty="0"/>
              <a:t>Metody průzkumu – pobytové stopy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1DCE35-A20F-5EF7-E40F-E34F293F2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0355" y="827315"/>
            <a:ext cx="8915400" cy="3777622"/>
          </a:xfrm>
        </p:spPr>
        <p:txBody>
          <a:bodyPr/>
          <a:lstStyle/>
          <a:p>
            <a:r>
              <a:rPr lang="cs-CZ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Monitoring pobytových znaků – trus, moč, zbytky kořisti/požerky, hnízda/nory/doupata, chlupy, škrábance atd.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78F18227-0965-4AEB-87E0-2375FE00E787}"/>
              </a:ext>
            </a:extLst>
          </p:cNvPr>
          <p:cNvGrpSpPr/>
          <p:nvPr/>
        </p:nvGrpSpPr>
        <p:grpSpPr>
          <a:xfrm>
            <a:off x="6758608" y="3091070"/>
            <a:ext cx="5520477" cy="3766933"/>
            <a:chOff x="6566656" y="3080377"/>
            <a:chExt cx="5712430" cy="3777625"/>
          </a:xfrm>
        </p:grpSpPr>
        <p:pic>
          <p:nvPicPr>
            <p:cNvPr id="7" name="Obrázek 6" descr="Obsah obrázku venku, tráva, rostlina, hnízdo&#10;&#10;Popis byl vytvořen automaticky">
              <a:extLst>
                <a:ext uri="{FF2B5EF4-FFF2-40B4-BE49-F238E27FC236}">
                  <a16:creationId xmlns:a16="http://schemas.microsoft.com/office/drawing/2014/main" id="{84EEF876-B0A0-8703-7145-6231EDDE7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6656" y="3080377"/>
              <a:ext cx="2833217" cy="3777623"/>
            </a:xfrm>
            <a:prstGeom prst="rect">
              <a:avLst/>
            </a:prstGeom>
          </p:spPr>
        </p:pic>
        <p:pic>
          <p:nvPicPr>
            <p:cNvPr id="9" name="Obrázek 8" descr="Obsah obrázku venku, díra, strom, jeskyně&#10;&#10;Popis byl vytvořen automaticky">
              <a:extLst>
                <a:ext uri="{FF2B5EF4-FFF2-40B4-BE49-F238E27FC236}">
                  <a16:creationId xmlns:a16="http://schemas.microsoft.com/office/drawing/2014/main" id="{C1E5784A-39F1-3BFD-8D4F-B65458A44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868" y="3080378"/>
              <a:ext cx="2833218" cy="3777624"/>
            </a:xfrm>
            <a:prstGeom prst="rect">
              <a:avLst/>
            </a:prstGeom>
          </p:spPr>
        </p:pic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0A1294DC-2DC1-9ABC-E66A-B1F2F1D84259}"/>
              </a:ext>
            </a:extLst>
          </p:cNvPr>
          <p:cNvGrpSpPr/>
          <p:nvPr/>
        </p:nvGrpSpPr>
        <p:grpSpPr>
          <a:xfrm>
            <a:off x="202014" y="721407"/>
            <a:ext cx="2743201" cy="5551714"/>
            <a:chOff x="204107" y="1306286"/>
            <a:chExt cx="2743201" cy="5551714"/>
          </a:xfrm>
        </p:grpSpPr>
        <p:pic>
          <p:nvPicPr>
            <p:cNvPr id="5" name="Obrázek 4" descr="Obsah obrázku venku, strom, silnice, území&#10;&#10;Popis byl vytvořen automaticky">
              <a:extLst>
                <a:ext uri="{FF2B5EF4-FFF2-40B4-BE49-F238E27FC236}">
                  <a16:creationId xmlns:a16="http://schemas.microsoft.com/office/drawing/2014/main" id="{D421B5B8-8E69-778E-1E39-48BAA2F1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4000" contrast="-1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108" y="3200400"/>
              <a:ext cx="2743200" cy="3657600"/>
            </a:xfrm>
            <a:prstGeom prst="rect">
              <a:avLst/>
            </a:prstGeom>
          </p:spPr>
        </p:pic>
        <p:pic>
          <p:nvPicPr>
            <p:cNvPr id="13" name="Obrázek 12" descr="Obsah obrázku sníh, území, zima&#10;&#10;Popis byl vytvořen automaticky">
              <a:extLst>
                <a:ext uri="{FF2B5EF4-FFF2-40B4-BE49-F238E27FC236}">
                  <a16:creationId xmlns:a16="http://schemas.microsoft.com/office/drawing/2014/main" id="{D81C59F3-AACC-5129-CAF7-170B318DC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107" y="1306286"/>
              <a:ext cx="1592036" cy="2122714"/>
            </a:xfrm>
            <a:prstGeom prst="rect">
              <a:avLst/>
            </a:prstGeom>
          </p:spPr>
        </p:pic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783512FB-8584-CBC1-3293-C04C4DCFAF3E}"/>
              </a:ext>
            </a:extLst>
          </p:cNvPr>
          <p:cNvGrpSpPr/>
          <p:nvPr/>
        </p:nvGrpSpPr>
        <p:grpSpPr>
          <a:xfrm>
            <a:off x="3081130" y="1550504"/>
            <a:ext cx="3562777" cy="5340960"/>
            <a:chOff x="3300878" y="2241945"/>
            <a:chExt cx="3141390" cy="4573052"/>
          </a:xfrm>
        </p:grpSpPr>
        <p:pic>
          <p:nvPicPr>
            <p:cNvPr id="11" name="Obrázek 10" descr="Obsah obrázku venku, strom, rostlina, dřevo&#10;&#10;Popis byl vytvořen automaticky">
              <a:extLst>
                <a:ext uri="{FF2B5EF4-FFF2-40B4-BE49-F238E27FC236}">
                  <a16:creationId xmlns:a16="http://schemas.microsoft.com/office/drawing/2014/main" id="{00CB3CE2-5C54-F86B-9961-544483AFE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723" y="4604937"/>
              <a:ext cx="1657545" cy="2210060"/>
            </a:xfrm>
            <a:prstGeom prst="rect">
              <a:avLst/>
            </a:prstGeom>
          </p:spPr>
        </p:pic>
        <p:pic>
          <p:nvPicPr>
            <p:cNvPr id="15" name="Obrázek 14" descr="Obsah obrázku tráva, venku, obloha, savec&#10;&#10;Popis byl vytvořen automaticky">
              <a:extLst>
                <a:ext uri="{FF2B5EF4-FFF2-40B4-BE49-F238E27FC236}">
                  <a16:creationId xmlns:a16="http://schemas.microsoft.com/office/drawing/2014/main" id="{8168EB57-C2E5-B1A3-24A9-4021A4A7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00878" y="2241945"/>
              <a:ext cx="2204623" cy="2939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40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65C4A0-1521-F341-AAA5-30E2E33DF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9310" y="1278772"/>
            <a:ext cx="8915400" cy="2150228"/>
          </a:xfrm>
        </p:spPr>
        <p:txBody>
          <a:bodyPr/>
          <a:lstStyle/>
          <a:p>
            <a:r>
              <a:rPr lang="cs-CZ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Chlupové pasti – chlupy k makro a mikroskopickým analýzám (druh) a DNA analýzám (druh i jedinec), systém pro sběr chlupů a atraktant</a:t>
            </a:r>
          </a:p>
          <a:p>
            <a:r>
              <a:rPr lang="cs-CZ" dirty="0">
                <a:solidFill>
                  <a:srgbClr val="000000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Enviromentální DNA</a:t>
            </a:r>
            <a:endParaRPr lang="cs-CZ" sz="18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20E4AE1-81C6-34C3-D2E2-2643898A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685" y="80962"/>
            <a:ext cx="8911687" cy="1280890"/>
          </a:xfrm>
        </p:spPr>
        <p:txBody>
          <a:bodyPr/>
          <a:lstStyle/>
          <a:p>
            <a:r>
              <a:rPr lang="cs-CZ" dirty="0"/>
              <a:t>Metody průzkumu</a:t>
            </a:r>
          </a:p>
        </p:txBody>
      </p:sp>
      <p:pic>
        <p:nvPicPr>
          <p:cNvPr id="4100" name="Picture 4" descr="Jak a proč využíváme analýzu DNA při monitoringu kočky divoké v Západních  Karpatech? - Šelmy.cz">
            <a:extLst>
              <a:ext uri="{FF2B5EF4-FFF2-40B4-BE49-F238E27FC236}">
                <a16:creationId xmlns:a16="http://schemas.microsoft.com/office/drawing/2014/main" id="{0FBE94C5-8231-04E2-4DE8-6AF712BE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1" y="3657601"/>
            <a:ext cx="426560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ur innovative technologies based on environmental DNA eDNA - Vigilife">
            <a:extLst>
              <a:ext uri="{FF2B5EF4-FFF2-40B4-BE49-F238E27FC236}">
                <a16:creationId xmlns:a16="http://schemas.microsoft.com/office/drawing/2014/main" id="{F1DA6473-FACC-17C2-579D-E2C5CB81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55" y="3348038"/>
            <a:ext cx="7620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51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ED375-6E94-F8AE-748F-68192A0D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průzkumu - odchyty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CAACD7-9BF0-F5DC-A354-BAEAC10EC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8" y="1404258"/>
            <a:ext cx="10621281" cy="3777622"/>
          </a:xfrm>
        </p:spPr>
        <p:txBody>
          <a:bodyPr/>
          <a:lstStyle/>
          <a:p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Odchyty – </a:t>
            </a:r>
            <a:r>
              <a:rPr lang="cs-CZ" sz="18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živolovné</a:t>
            </a:r>
            <a:r>
              <a:rPr lang="cs-CZ" sz="18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pasti, sítě…</a:t>
            </a:r>
          </a:p>
          <a:p>
            <a:r>
              <a:rPr lang="cs-CZ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Odchyt + značení a observační metody - značky (odečítací kroužky, barevné štítky, fluorescenční prášky…)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Obsah obrázku venku, rostlina, hrob, tráva&#10;&#10;Popis byl vytvořen automaticky">
            <a:extLst>
              <a:ext uri="{FF2B5EF4-FFF2-40B4-BE49-F238E27FC236}">
                <a16:creationId xmlns:a16="http://schemas.microsoft.com/office/drawing/2014/main" id="{59FA4F85-6A65-6984-4951-6C26B2612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6" y="2617629"/>
            <a:ext cx="3192236" cy="4256315"/>
          </a:xfrm>
          <a:prstGeom prst="rect">
            <a:avLst/>
          </a:prstGeom>
        </p:spPr>
      </p:pic>
      <p:pic>
        <p:nvPicPr>
          <p:cNvPr id="3076" name="Picture 4" descr="Podzimní odchyty netopýrů - PŘÍRODA.cz">
            <a:extLst>
              <a:ext uri="{FF2B5EF4-FFF2-40B4-BE49-F238E27FC236}">
                <a16:creationId xmlns:a16="http://schemas.microsoft.com/office/drawing/2014/main" id="{55A29EC8-8AAD-8E8A-5570-0DC2EFEE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570" y="3881429"/>
            <a:ext cx="4295430" cy="20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dchyt medvěda v Beskydech - Aktuálně.cz">
            <a:extLst>
              <a:ext uri="{FF2B5EF4-FFF2-40B4-BE49-F238E27FC236}">
                <a16:creationId xmlns:a16="http://schemas.microsoft.com/office/drawing/2014/main" id="{81425020-4D8C-3402-78BF-CD984A0C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39" y="3530876"/>
            <a:ext cx="4436165" cy="332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sti na škůdce | Pachové ohradníky | Ultrazvukové odpuzovače | Sklopce |  Na kuny">
            <a:extLst>
              <a:ext uri="{FF2B5EF4-FFF2-40B4-BE49-F238E27FC236}">
                <a16:creationId xmlns:a16="http://schemas.microsoft.com/office/drawing/2014/main" id="{D0DED962-E1B2-ECA4-A0FE-56F8D6CF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6" y="2559844"/>
            <a:ext cx="4193863" cy="21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7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8398C-FB36-8355-2715-71EEE49B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540" y="147031"/>
            <a:ext cx="10810460" cy="1280890"/>
          </a:xfrm>
        </p:spPr>
        <p:txBody>
          <a:bodyPr/>
          <a:lstStyle/>
          <a:p>
            <a:r>
              <a:rPr lang="cs-CZ" dirty="0"/>
              <a:t>Metody průzkumu - </a:t>
            </a:r>
            <a:r>
              <a:rPr lang="cs-CZ" sz="3200" dirty="0" err="1"/>
              <a:t>Capture</a:t>
            </a:r>
            <a:r>
              <a:rPr lang="cs-CZ" sz="3200" dirty="0"/>
              <a:t> – </a:t>
            </a:r>
            <a:r>
              <a:rPr lang="cs-CZ" sz="3200" dirty="0" err="1"/>
              <a:t>recapture</a:t>
            </a:r>
            <a:r>
              <a:rPr lang="cs-CZ" sz="3200" dirty="0"/>
              <a:t> </a:t>
            </a:r>
            <a:r>
              <a:rPr lang="cs-CZ" sz="3200" dirty="0" err="1"/>
              <a:t>methods</a:t>
            </a:r>
            <a:r>
              <a:rPr lang="cs-CZ" sz="3200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DF5290-F095-D394-0C60-494DB5F5A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427921"/>
            <a:ext cx="8915400" cy="3777622"/>
          </a:xfrm>
        </p:spPr>
        <p:txBody>
          <a:bodyPr/>
          <a:lstStyle/>
          <a:p>
            <a:r>
              <a:rPr lang="cs-CZ" dirty="0"/>
              <a:t>kroužkování (netopýři), značky, mikročipy…</a:t>
            </a:r>
          </a:p>
          <a:p>
            <a:r>
              <a:rPr lang="cs-CZ" dirty="0"/>
              <a:t>údaje o jedinci – stáří, migrační trasy, zimoviště, </a:t>
            </a:r>
            <a:r>
              <a:rPr lang="cs-CZ" dirty="0" err="1"/>
              <a:t>fidelita</a:t>
            </a:r>
            <a:r>
              <a:rPr lang="cs-CZ" dirty="0"/>
              <a:t>…</a:t>
            </a:r>
          </a:p>
          <a:p>
            <a:r>
              <a:rPr lang="cs-CZ" dirty="0"/>
              <a:t>odhady velikosti populace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47760D-4F21-03E9-239B-56E375B48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7" y="3510375"/>
            <a:ext cx="8027858" cy="3390335"/>
          </a:xfrm>
          <a:prstGeom prst="rect">
            <a:avLst/>
          </a:prstGeom>
        </p:spPr>
      </p:pic>
      <p:pic>
        <p:nvPicPr>
          <p:cNvPr id="6" name="Obrázek 5" descr="Obsah obrázku osoba, prst, akvárium, palec&#10;&#10;Popis byl vytvořen automaticky">
            <a:extLst>
              <a:ext uri="{FF2B5EF4-FFF2-40B4-BE49-F238E27FC236}">
                <a16:creationId xmlns:a16="http://schemas.microsoft.com/office/drawing/2014/main" id="{07A83ED4-F728-8996-3159-010A16460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759" y="1789043"/>
            <a:ext cx="3471242" cy="46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6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87A7C-A18E-0584-3241-33205C76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000" y="112037"/>
            <a:ext cx="8911687" cy="1280890"/>
          </a:xfrm>
        </p:spPr>
        <p:txBody>
          <a:bodyPr/>
          <a:lstStyle/>
          <a:p>
            <a:r>
              <a:rPr lang="cs-CZ" dirty="0"/>
              <a:t>Metody průzkumu - telemetrie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58B4A0-5FBD-BF0F-A6C0-86BCBB924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713" y="851243"/>
            <a:ext cx="8915400" cy="3777622"/>
          </a:xfrm>
        </p:spPr>
        <p:txBody>
          <a:bodyPr/>
          <a:lstStyle/>
          <a:p>
            <a:r>
              <a:rPr lang="cs-CZ" dirty="0"/>
              <a:t>VHF telemetrie </a:t>
            </a:r>
            <a:r>
              <a:rPr lang="cs-CZ" sz="1600" i="1" dirty="0"/>
              <a:t>(Základní součástí je vysílač umístěný v obojku, spolu se zdrojem energie a vysílací anténou, a přijímač vybavený displejem, či reproduktorem se zdrojem energie a přijímací směrovou anténou)</a:t>
            </a:r>
          </a:p>
          <a:p>
            <a:r>
              <a:rPr lang="cs-CZ" dirty="0"/>
              <a:t>GPS telemetrie </a:t>
            </a:r>
            <a:r>
              <a:rPr lang="cs-CZ" sz="1600" dirty="0"/>
              <a:t>(</a:t>
            </a:r>
            <a:r>
              <a:rPr lang="cs-CZ" sz="1600" i="1" dirty="0"/>
              <a:t>Poloha zaměřována automaticky v intervalech. Vysílačka v obojku přijímá UHF (Ultra </a:t>
            </a:r>
            <a:r>
              <a:rPr lang="cs-CZ" sz="1600" i="1" dirty="0" err="1"/>
              <a:t>High</a:t>
            </a:r>
            <a:r>
              <a:rPr lang="cs-CZ" sz="1600" i="1" dirty="0"/>
              <a:t> </a:t>
            </a:r>
            <a:r>
              <a:rPr lang="cs-CZ" sz="1600" i="1" dirty="0" err="1"/>
              <a:t>Frequency</a:t>
            </a:r>
            <a:r>
              <a:rPr lang="cs-CZ" sz="1600" i="1" dirty="0"/>
              <a:t>) signály ze satelitů - polohu zaznamená ji spolu do integrované paměti - posílání záznamů ve formě SMS přes GSM síť)– obojky mohou být doplněny o senzory aktivity, teploty, …)</a:t>
            </a:r>
          </a:p>
        </p:txBody>
      </p:sp>
      <p:pic>
        <p:nvPicPr>
          <p:cNvPr id="8194" name="Picture 2" descr="Pět rysů dostalo v Beskydech telemetrický obojek - Novinky - Novinky - O  zoo - Zoo Ostrava">
            <a:extLst>
              <a:ext uri="{FF2B5EF4-FFF2-40B4-BE49-F238E27FC236}">
                <a16:creationId xmlns:a16="http://schemas.microsoft.com/office/drawing/2014/main" id="{0F484D85-DD4A-4449-272B-50C0A615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3279913"/>
            <a:ext cx="6354683" cy="35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lk dostal na Šumavě poprvé sledovací obojek, bezpečný odchyt trval měsíce  - iDNES.cz">
            <a:extLst>
              <a:ext uri="{FF2B5EF4-FFF2-40B4-BE49-F238E27FC236}">
                <a16:creationId xmlns:a16="http://schemas.microsoft.com/office/drawing/2014/main" id="{EDE8B157-8230-FF3B-E7A5-E296AA6F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38" y="4615452"/>
            <a:ext cx="3990975" cy="2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elemetrické sledování šelem v Beskydech - Šelmy.cz">
            <a:extLst>
              <a:ext uri="{FF2B5EF4-FFF2-40B4-BE49-F238E27FC236}">
                <a16:creationId xmlns:a16="http://schemas.microsoft.com/office/drawing/2014/main" id="{90CE09B7-48D7-31BE-37A0-28A785AB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387" y="2867922"/>
            <a:ext cx="3365638" cy="25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065594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2042</TotalTime>
  <Words>1428</Words>
  <Application>Microsoft Office PowerPoint</Application>
  <PresentationFormat>Širokoúhlá obrazovka</PresentationFormat>
  <Paragraphs>157</Paragraphs>
  <Slides>34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Aptos</vt:lpstr>
      <vt:lpstr>Arial</vt:lpstr>
      <vt:lpstr>Cambria Math</vt:lpstr>
      <vt:lpstr>Century Gothic</vt:lpstr>
      <vt:lpstr>Times New Roman</vt:lpstr>
      <vt:lpstr>Wingdings 3</vt:lpstr>
      <vt:lpstr>Stébla</vt:lpstr>
      <vt:lpstr>Savci - metody průzkumu</vt:lpstr>
      <vt:lpstr>Cíle průzkumu </vt:lpstr>
      <vt:lpstr>Metody průzkumu</vt:lpstr>
      <vt:lpstr>Metody průzkumu - stopování</vt:lpstr>
      <vt:lpstr>Metody průzkumu – pobytové stopy</vt:lpstr>
      <vt:lpstr>Metody průzkumu</vt:lpstr>
      <vt:lpstr>Metody průzkumu - odchyty</vt:lpstr>
      <vt:lpstr>Metody průzkumu - Capture – recapture methods </vt:lpstr>
      <vt:lpstr>Metody průzkumu - telemetrie</vt:lpstr>
      <vt:lpstr>Metody průzkumu drobných zemních savců</vt:lpstr>
      <vt:lpstr>Lebky savců</vt:lpstr>
      <vt:lpstr>Lebka savců</vt:lpstr>
      <vt:lpstr>Šelmy (Carnivora)</vt:lpstr>
      <vt:lpstr>Šelmy (Carnivora)</vt:lpstr>
      <vt:lpstr>Sudokopytníci (Artiodactyla)</vt:lpstr>
      <vt:lpstr>Lichokopytníci (Perissodactyla) </vt:lpstr>
      <vt:lpstr>Letouni (Chiroptera)</vt:lpstr>
      <vt:lpstr>Hmyzožravci (Eulipotyphla) </vt:lpstr>
      <vt:lpstr>Hmyzožravci (Eulipotyphla) </vt:lpstr>
      <vt:lpstr>řád: Zajícovci (Lagomorpha)</vt:lpstr>
      <vt:lpstr>řád: Hlodavci (Rodentia)</vt:lpstr>
      <vt:lpstr>Hlodavci - čeleď: veverkovití (Sciuridae)</vt:lpstr>
      <vt:lpstr>Hlodavci (Rodentia) - čeleď: bobrovití (Castoridae)</vt:lpstr>
      <vt:lpstr>Hlodavci (Rodentia) - čeleď: nutriovití (Myocastoridae)</vt:lpstr>
      <vt:lpstr>Hlodavci (Rodentia) - čeleď: křečkovití (Cricetidae)</vt:lpstr>
      <vt:lpstr>Hlodavci (Rodentia) - čeleď: hrabošovití (Arvicolidae) </vt:lpstr>
      <vt:lpstr>Hlodavci (Rodentia) - čeleď: hrabošovití (Arvicolidae) </vt:lpstr>
      <vt:lpstr>Prezentace aplikace PowerPoint</vt:lpstr>
      <vt:lpstr>Hlodavci (Rodentia) - čeleď: myšovití (Muridae)</vt:lpstr>
      <vt:lpstr>Hlodavci (Rodentia) - čeleď: myšovití (Muridae)</vt:lpstr>
      <vt:lpstr>Hlodavci (Rodentia) - čeleď: myšovití (Muridae)</vt:lpstr>
      <vt:lpstr>Hlodavci (Rodentia)- podčeleď: myšivkovití (Zapodidae)</vt:lpstr>
      <vt:lpstr>Hlodavci (Rodentia)- čeleď: plchovití (Gliridae)</vt:lpstr>
      <vt:lpstr>Samostatná práce – skupinová  - PROTOKOL  ZE CVIČENÍ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Feřtová</dc:creator>
  <cp:lastModifiedBy>Jitka Feřtová</cp:lastModifiedBy>
  <cp:revision>4</cp:revision>
  <dcterms:created xsi:type="dcterms:W3CDTF">2024-05-08T15:35:12Z</dcterms:created>
  <dcterms:modified xsi:type="dcterms:W3CDTF">2024-05-15T06:43:59Z</dcterms:modified>
</cp:coreProperties>
</file>