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3AFC2-C813-462F-8423-2508B94FCFFD}" v="50" dt="2024-04-14T19:17:50.435"/>
    <p1510:client id="{C1022194-E9D5-400D-9330-75C2E5F7D8D0}" v="2" dt="2024-04-15T07:05:54.537"/>
    <p1510:client id="{E66B415F-7451-4577-AA47-22A075FC5570}" v="1004" dt="2024-04-14T11:46:05.061"/>
    <p1510:client id="{EEE37886-594F-4788-B0A6-FC8CEB948279}" v="45" dt="2024-04-15T12:59:48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5634BE-246D-4222-ADF8-6E536699FE1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45B89E8-35A9-4B13-8EB4-C64E2AE5E513}">
      <dgm:prSet/>
      <dgm:spPr/>
      <dgm:t>
        <a:bodyPr/>
        <a:lstStyle/>
        <a:p>
          <a:r>
            <a:rPr lang="cs-CZ" dirty="0"/>
            <a:t>Situace ve Francii</a:t>
          </a:r>
          <a:endParaRPr lang="en-US" dirty="0"/>
        </a:p>
      </dgm:t>
    </dgm:pt>
    <dgm:pt modelId="{82547BA3-DCF1-40AC-93CA-025E636C5A4C}" type="parTrans" cxnId="{CBDD9D3C-73E3-44CC-80C0-2222A11838F4}">
      <dgm:prSet/>
      <dgm:spPr/>
      <dgm:t>
        <a:bodyPr/>
        <a:lstStyle/>
        <a:p>
          <a:endParaRPr lang="en-US"/>
        </a:p>
      </dgm:t>
    </dgm:pt>
    <dgm:pt modelId="{E943CC9B-1F60-476F-A29C-E6147D2DE012}" type="sibTrans" cxnId="{CBDD9D3C-73E3-44CC-80C0-2222A11838F4}">
      <dgm:prSet/>
      <dgm:spPr/>
      <dgm:t>
        <a:bodyPr/>
        <a:lstStyle/>
        <a:p>
          <a:endParaRPr lang="en-US"/>
        </a:p>
      </dgm:t>
    </dgm:pt>
    <dgm:pt modelId="{DD06E1E1-2036-4B14-A1AB-1D6B0E466A3E}">
      <dgm:prSet/>
      <dgm:spPr/>
      <dgm:t>
        <a:bodyPr/>
        <a:lstStyle/>
        <a:p>
          <a:r>
            <a:rPr lang="cs-CZ" dirty="0"/>
            <a:t>Historie protestů</a:t>
          </a:r>
          <a:endParaRPr lang="en-US" dirty="0"/>
        </a:p>
      </dgm:t>
    </dgm:pt>
    <dgm:pt modelId="{550DCC6F-A1C0-4F97-B662-7290B1A33724}" type="parTrans" cxnId="{3BF1CE8B-BB3A-4A98-8EF9-850D2619950B}">
      <dgm:prSet/>
      <dgm:spPr/>
      <dgm:t>
        <a:bodyPr/>
        <a:lstStyle/>
        <a:p>
          <a:endParaRPr lang="en-US"/>
        </a:p>
      </dgm:t>
    </dgm:pt>
    <dgm:pt modelId="{37347BDC-B1A3-44A6-907C-FD152430A91B}" type="sibTrans" cxnId="{3BF1CE8B-BB3A-4A98-8EF9-850D2619950B}">
      <dgm:prSet/>
      <dgm:spPr/>
      <dgm:t>
        <a:bodyPr/>
        <a:lstStyle/>
        <a:p>
          <a:endParaRPr lang="en-US"/>
        </a:p>
      </dgm:t>
    </dgm:pt>
    <dgm:pt modelId="{08D217DE-F083-4E8E-B7BD-F67DCF360ED5}">
      <dgm:prSet/>
      <dgm:spPr/>
      <dgm:t>
        <a:bodyPr/>
        <a:lstStyle/>
        <a:p>
          <a:r>
            <a:rPr lang="cs-CZ" dirty="0"/>
            <a:t>Nejnovější možný </a:t>
          </a:r>
          <a:r>
            <a:rPr lang="cs-CZ" dirty="0">
              <a:latin typeface="Aptos Display" panose="020F0302020204030204"/>
            </a:rPr>
            <a:t>protest</a:t>
          </a:r>
          <a:endParaRPr lang="en-US" dirty="0"/>
        </a:p>
      </dgm:t>
    </dgm:pt>
    <dgm:pt modelId="{AEC40BB4-FF2E-4C7F-BAB3-7B617A4DAA97}" type="parTrans" cxnId="{4731B296-BB42-4BFD-970D-AF5A3B53C215}">
      <dgm:prSet/>
      <dgm:spPr/>
      <dgm:t>
        <a:bodyPr/>
        <a:lstStyle/>
        <a:p>
          <a:endParaRPr lang="en-US"/>
        </a:p>
      </dgm:t>
    </dgm:pt>
    <dgm:pt modelId="{953FFA85-B27B-48B2-B7D2-62A9C9DDD1CD}" type="sibTrans" cxnId="{4731B296-BB42-4BFD-970D-AF5A3B53C215}">
      <dgm:prSet/>
      <dgm:spPr/>
      <dgm:t>
        <a:bodyPr/>
        <a:lstStyle/>
        <a:p>
          <a:endParaRPr lang="en-US"/>
        </a:p>
      </dgm:t>
    </dgm:pt>
    <dgm:pt modelId="{6B70BD5B-2BD8-47E5-B51C-62FB34FFBB0B}">
      <dgm:prSet/>
      <dgm:spPr/>
      <dgm:t>
        <a:bodyPr/>
        <a:lstStyle/>
        <a:p>
          <a:r>
            <a:rPr lang="cs-CZ" dirty="0"/>
            <a:t>Možné dopady</a:t>
          </a:r>
          <a:endParaRPr lang="en-US" dirty="0"/>
        </a:p>
      </dgm:t>
    </dgm:pt>
    <dgm:pt modelId="{17A49635-9CD2-4935-96E6-FF7EFB5DFEA9}" type="parTrans" cxnId="{9E45A870-9A11-479F-B2F4-80C8F41F8121}">
      <dgm:prSet/>
      <dgm:spPr/>
      <dgm:t>
        <a:bodyPr/>
        <a:lstStyle/>
        <a:p>
          <a:endParaRPr lang="en-US"/>
        </a:p>
      </dgm:t>
    </dgm:pt>
    <dgm:pt modelId="{50D9518C-65F1-43C8-86BE-2DE63590EA7E}" type="sibTrans" cxnId="{9E45A870-9A11-479F-B2F4-80C8F41F8121}">
      <dgm:prSet/>
      <dgm:spPr/>
      <dgm:t>
        <a:bodyPr/>
        <a:lstStyle/>
        <a:p>
          <a:endParaRPr lang="en-US"/>
        </a:p>
      </dgm:t>
    </dgm:pt>
    <dgm:pt modelId="{3B6FE456-B8AB-455F-8543-75889C4BD52D}" type="pres">
      <dgm:prSet presAssocID="{085634BE-246D-4222-ADF8-6E536699FE1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B3CFD9B-359C-438F-AEAD-DF439AE1B0EC}" type="pres">
      <dgm:prSet presAssocID="{C45B89E8-35A9-4B13-8EB4-C64E2AE5E513}" presName="compNode" presStyleCnt="0"/>
      <dgm:spPr/>
    </dgm:pt>
    <dgm:pt modelId="{5D84DCE7-6F89-4A42-94C5-882CF1F47356}" type="pres">
      <dgm:prSet presAssocID="{C45B89E8-35A9-4B13-8EB4-C64E2AE5E51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Značka"/>
        </a:ext>
      </dgm:extLst>
    </dgm:pt>
    <dgm:pt modelId="{1A60E949-9F12-478D-89D7-1CD376513610}" type="pres">
      <dgm:prSet presAssocID="{C45B89E8-35A9-4B13-8EB4-C64E2AE5E513}" presName="spaceRect" presStyleCnt="0"/>
      <dgm:spPr/>
    </dgm:pt>
    <dgm:pt modelId="{FFAD806D-7AF1-4DB2-A674-1696ADBA9564}" type="pres">
      <dgm:prSet presAssocID="{C45B89E8-35A9-4B13-8EB4-C64E2AE5E513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570B7C23-79D7-4F8D-AA15-A08FE42DB6D5}" type="pres">
      <dgm:prSet presAssocID="{E943CC9B-1F60-476F-A29C-E6147D2DE012}" presName="sibTrans" presStyleCnt="0"/>
      <dgm:spPr/>
    </dgm:pt>
    <dgm:pt modelId="{1F5069AB-B597-4A9D-8B00-5688FB90FBEF}" type="pres">
      <dgm:prSet presAssocID="{DD06E1E1-2036-4B14-A1AB-1D6B0E466A3E}" presName="compNode" presStyleCnt="0"/>
      <dgm:spPr/>
    </dgm:pt>
    <dgm:pt modelId="{0659592F-7D55-4732-8CE5-AF4A303626D0}" type="pres">
      <dgm:prSet presAssocID="{DD06E1E1-2036-4B14-A1AB-1D6B0E466A3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55CD3498-2C2D-4EA3-9B58-36587787BD54}" type="pres">
      <dgm:prSet presAssocID="{DD06E1E1-2036-4B14-A1AB-1D6B0E466A3E}" presName="spaceRect" presStyleCnt="0"/>
      <dgm:spPr/>
    </dgm:pt>
    <dgm:pt modelId="{E184D81E-A4E3-45A4-A3BE-AFFD9C32D5D0}" type="pres">
      <dgm:prSet presAssocID="{DD06E1E1-2036-4B14-A1AB-1D6B0E466A3E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C91B06AF-DBB3-4B78-B0F4-3F611BC77D33}" type="pres">
      <dgm:prSet presAssocID="{37347BDC-B1A3-44A6-907C-FD152430A91B}" presName="sibTrans" presStyleCnt="0"/>
      <dgm:spPr/>
    </dgm:pt>
    <dgm:pt modelId="{492B1E99-4CCE-4256-9EE1-372616ACB767}" type="pres">
      <dgm:prSet presAssocID="{08D217DE-F083-4E8E-B7BD-F67DCF360ED5}" presName="compNode" presStyleCnt="0"/>
      <dgm:spPr/>
    </dgm:pt>
    <dgm:pt modelId="{2A4EB262-171F-4096-8FAC-C6A946496532}" type="pres">
      <dgm:prSet presAssocID="{08D217DE-F083-4E8E-B7BD-F67DCF360ED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887751B-516C-427B-92AC-D05B2E4B9D23}" type="pres">
      <dgm:prSet presAssocID="{08D217DE-F083-4E8E-B7BD-F67DCF360ED5}" presName="spaceRect" presStyleCnt="0"/>
      <dgm:spPr/>
    </dgm:pt>
    <dgm:pt modelId="{DA5CD787-D170-4AD1-9D28-6D17F18C4C87}" type="pres">
      <dgm:prSet presAssocID="{08D217DE-F083-4E8E-B7BD-F67DCF360ED5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2EEC35E5-3145-4C39-AE20-C446361B4B9D}" type="pres">
      <dgm:prSet presAssocID="{953FFA85-B27B-48B2-B7D2-62A9C9DDD1CD}" presName="sibTrans" presStyleCnt="0"/>
      <dgm:spPr/>
    </dgm:pt>
    <dgm:pt modelId="{563BA081-DDD3-41BF-B8CA-8C3E2BDD9A54}" type="pres">
      <dgm:prSet presAssocID="{6B70BD5B-2BD8-47E5-B51C-62FB34FFBB0B}" presName="compNode" presStyleCnt="0"/>
      <dgm:spPr/>
    </dgm:pt>
    <dgm:pt modelId="{E4B23C98-23A7-4216-800E-82C74B75F848}" type="pres">
      <dgm:prSet presAssocID="{6B70BD5B-2BD8-47E5-B51C-62FB34FFBB0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2E3857D4-4591-42D5-9F90-D57D8E913146}" type="pres">
      <dgm:prSet presAssocID="{6B70BD5B-2BD8-47E5-B51C-62FB34FFBB0B}" presName="spaceRect" presStyleCnt="0"/>
      <dgm:spPr/>
    </dgm:pt>
    <dgm:pt modelId="{84A193FD-ABF3-49CD-A214-33E79104B318}" type="pres">
      <dgm:prSet presAssocID="{6B70BD5B-2BD8-47E5-B51C-62FB34FFBB0B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BF1CE8B-BB3A-4A98-8EF9-850D2619950B}" srcId="{085634BE-246D-4222-ADF8-6E536699FE1C}" destId="{DD06E1E1-2036-4B14-A1AB-1D6B0E466A3E}" srcOrd="1" destOrd="0" parTransId="{550DCC6F-A1C0-4F97-B662-7290B1A33724}" sibTransId="{37347BDC-B1A3-44A6-907C-FD152430A91B}"/>
    <dgm:cxn modelId="{AE8E6E9D-CB9B-47EA-8E08-4B4370F79ED2}" type="presOf" srcId="{C45B89E8-35A9-4B13-8EB4-C64E2AE5E513}" destId="{FFAD806D-7AF1-4DB2-A674-1696ADBA9564}" srcOrd="0" destOrd="0" presId="urn:microsoft.com/office/officeart/2018/2/layout/IconLabelList"/>
    <dgm:cxn modelId="{4731B296-BB42-4BFD-970D-AF5A3B53C215}" srcId="{085634BE-246D-4222-ADF8-6E536699FE1C}" destId="{08D217DE-F083-4E8E-B7BD-F67DCF360ED5}" srcOrd="2" destOrd="0" parTransId="{AEC40BB4-FF2E-4C7F-BAB3-7B617A4DAA97}" sibTransId="{953FFA85-B27B-48B2-B7D2-62A9C9DDD1CD}"/>
    <dgm:cxn modelId="{970D33A5-9038-4012-85C3-5996FE6A77A2}" type="presOf" srcId="{DD06E1E1-2036-4B14-A1AB-1D6B0E466A3E}" destId="{E184D81E-A4E3-45A4-A3BE-AFFD9C32D5D0}" srcOrd="0" destOrd="0" presId="urn:microsoft.com/office/officeart/2018/2/layout/IconLabelList"/>
    <dgm:cxn modelId="{58F211B9-0F6F-4168-835D-E358BDC5FED4}" type="presOf" srcId="{085634BE-246D-4222-ADF8-6E536699FE1C}" destId="{3B6FE456-B8AB-455F-8543-75889C4BD52D}" srcOrd="0" destOrd="0" presId="urn:microsoft.com/office/officeart/2018/2/layout/IconLabelList"/>
    <dgm:cxn modelId="{30969B7E-616F-46F4-872D-0D0BAADD92A3}" type="presOf" srcId="{08D217DE-F083-4E8E-B7BD-F67DCF360ED5}" destId="{DA5CD787-D170-4AD1-9D28-6D17F18C4C87}" srcOrd="0" destOrd="0" presId="urn:microsoft.com/office/officeart/2018/2/layout/IconLabelList"/>
    <dgm:cxn modelId="{B90F0B8E-8F28-4438-9D47-CD7C93593F2A}" type="presOf" srcId="{6B70BD5B-2BD8-47E5-B51C-62FB34FFBB0B}" destId="{84A193FD-ABF3-49CD-A214-33E79104B318}" srcOrd="0" destOrd="0" presId="urn:microsoft.com/office/officeart/2018/2/layout/IconLabelList"/>
    <dgm:cxn modelId="{9E45A870-9A11-479F-B2F4-80C8F41F8121}" srcId="{085634BE-246D-4222-ADF8-6E536699FE1C}" destId="{6B70BD5B-2BD8-47E5-B51C-62FB34FFBB0B}" srcOrd="3" destOrd="0" parTransId="{17A49635-9CD2-4935-96E6-FF7EFB5DFEA9}" sibTransId="{50D9518C-65F1-43C8-86BE-2DE63590EA7E}"/>
    <dgm:cxn modelId="{CBDD9D3C-73E3-44CC-80C0-2222A11838F4}" srcId="{085634BE-246D-4222-ADF8-6E536699FE1C}" destId="{C45B89E8-35A9-4B13-8EB4-C64E2AE5E513}" srcOrd="0" destOrd="0" parTransId="{82547BA3-DCF1-40AC-93CA-025E636C5A4C}" sibTransId="{E943CC9B-1F60-476F-A29C-E6147D2DE012}"/>
    <dgm:cxn modelId="{F23C2D41-84BD-4A16-9D9E-B48F7D05BF4A}" type="presParOf" srcId="{3B6FE456-B8AB-455F-8543-75889C4BD52D}" destId="{2B3CFD9B-359C-438F-AEAD-DF439AE1B0EC}" srcOrd="0" destOrd="0" presId="urn:microsoft.com/office/officeart/2018/2/layout/IconLabelList"/>
    <dgm:cxn modelId="{A5D18A87-F4A3-4088-8CEE-D29E70758DA9}" type="presParOf" srcId="{2B3CFD9B-359C-438F-AEAD-DF439AE1B0EC}" destId="{5D84DCE7-6F89-4A42-94C5-882CF1F47356}" srcOrd="0" destOrd="0" presId="urn:microsoft.com/office/officeart/2018/2/layout/IconLabelList"/>
    <dgm:cxn modelId="{41DA7AB5-1D44-494F-A78B-AD8B4A3F66D0}" type="presParOf" srcId="{2B3CFD9B-359C-438F-AEAD-DF439AE1B0EC}" destId="{1A60E949-9F12-478D-89D7-1CD376513610}" srcOrd="1" destOrd="0" presId="urn:microsoft.com/office/officeart/2018/2/layout/IconLabelList"/>
    <dgm:cxn modelId="{4111D82F-CF01-49C7-9650-BAB2B06BE863}" type="presParOf" srcId="{2B3CFD9B-359C-438F-AEAD-DF439AE1B0EC}" destId="{FFAD806D-7AF1-4DB2-A674-1696ADBA9564}" srcOrd="2" destOrd="0" presId="urn:microsoft.com/office/officeart/2018/2/layout/IconLabelList"/>
    <dgm:cxn modelId="{0E4DB2B4-32B4-403D-B403-3DCCD110ABD5}" type="presParOf" srcId="{3B6FE456-B8AB-455F-8543-75889C4BD52D}" destId="{570B7C23-79D7-4F8D-AA15-A08FE42DB6D5}" srcOrd="1" destOrd="0" presId="urn:microsoft.com/office/officeart/2018/2/layout/IconLabelList"/>
    <dgm:cxn modelId="{8E1266C6-9236-4B54-B6F3-CA4D0D84718D}" type="presParOf" srcId="{3B6FE456-B8AB-455F-8543-75889C4BD52D}" destId="{1F5069AB-B597-4A9D-8B00-5688FB90FBEF}" srcOrd="2" destOrd="0" presId="urn:microsoft.com/office/officeart/2018/2/layout/IconLabelList"/>
    <dgm:cxn modelId="{2D14B918-0C0B-47C3-AFB9-7329538B5895}" type="presParOf" srcId="{1F5069AB-B597-4A9D-8B00-5688FB90FBEF}" destId="{0659592F-7D55-4732-8CE5-AF4A303626D0}" srcOrd="0" destOrd="0" presId="urn:microsoft.com/office/officeart/2018/2/layout/IconLabelList"/>
    <dgm:cxn modelId="{A0585706-55AE-40D1-A958-E02786B417E2}" type="presParOf" srcId="{1F5069AB-B597-4A9D-8B00-5688FB90FBEF}" destId="{55CD3498-2C2D-4EA3-9B58-36587787BD54}" srcOrd="1" destOrd="0" presId="urn:microsoft.com/office/officeart/2018/2/layout/IconLabelList"/>
    <dgm:cxn modelId="{7AF01804-C4A3-48A2-9358-7A2823A49B5C}" type="presParOf" srcId="{1F5069AB-B597-4A9D-8B00-5688FB90FBEF}" destId="{E184D81E-A4E3-45A4-A3BE-AFFD9C32D5D0}" srcOrd="2" destOrd="0" presId="urn:microsoft.com/office/officeart/2018/2/layout/IconLabelList"/>
    <dgm:cxn modelId="{DA1F15D9-58E1-4A68-B3EC-90ACC900CCF0}" type="presParOf" srcId="{3B6FE456-B8AB-455F-8543-75889C4BD52D}" destId="{C91B06AF-DBB3-4B78-B0F4-3F611BC77D33}" srcOrd="3" destOrd="0" presId="urn:microsoft.com/office/officeart/2018/2/layout/IconLabelList"/>
    <dgm:cxn modelId="{6D9DFA7B-B85C-46CC-8BE4-34D149D93725}" type="presParOf" srcId="{3B6FE456-B8AB-455F-8543-75889C4BD52D}" destId="{492B1E99-4CCE-4256-9EE1-372616ACB767}" srcOrd="4" destOrd="0" presId="urn:microsoft.com/office/officeart/2018/2/layout/IconLabelList"/>
    <dgm:cxn modelId="{DE572D81-AD8E-414C-8A5C-F4A4C9DA1BEB}" type="presParOf" srcId="{492B1E99-4CCE-4256-9EE1-372616ACB767}" destId="{2A4EB262-171F-4096-8FAC-C6A946496532}" srcOrd="0" destOrd="0" presId="urn:microsoft.com/office/officeart/2018/2/layout/IconLabelList"/>
    <dgm:cxn modelId="{F04CF81C-A8CF-4A20-84D9-E78948762923}" type="presParOf" srcId="{492B1E99-4CCE-4256-9EE1-372616ACB767}" destId="{0887751B-516C-427B-92AC-D05B2E4B9D23}" srcOrd="1" destOrd="0" presId="urn:microsoft.com/office/officeart/2018/2/layout/IconLabelList"/>
    <dgm:cxn modelId="{5C8766DE-8AF0-4243-A21E-8B4D0760BE3F}" type="presParOf" srcId="{492B1E99-4CCE-4256-9EE1-372616ACB767}" destId="{DA5CD787-D170-4AD1-9D28-6D17F18C4C87}" srcOrd="2" destOrd="0" presId="urn:microsoft.com/office/officeart/2018/2/layout/IconLabelList"/>
    <dgm:cxn modelId="{AA0F4AEA-D976-40CC-A13A-FE95EA646030}" type="presParOf" srcId="{3B6FE456-B8AB-455F-8543-75889C4BD52D}" destId="{2EEC35E5-3145-4C39-AE20-C446361B4B9D}" srcOrd="5" destOrd="0" presId="urn:microsoft.com/office/officeart/2018/2/layout/IconLabelList"/>
    <dgm:cxn modelId="{2A701F7B-B389-4F01-80D0-9822A50C25C9}" type="presParOf" srcId="{3B6FE456-B8AB-455F-8543-75889C4BD52D}" destId="{563BA081-DDD3-41BF-B8CA-8C3E2BDD9A54}" srcOrd="6" destOrd="0" presId="urn:microsoft.com/office/officeart/2018/2/layout/IconLabelList"/>
    <dgm:cxn modelId="{396F80FB-7C95-4B87-901B-DB5898A4C678}" type="presParOf" srcId="{563BA081-DDD3-41BF-B8CA-8C3E2BDD9A54}" destId="{E4B23C98-23A7-4216-800E-82C74B75F848}" srcOrd="0" destOrd="0" presId="urn:microsoft.com/office/officeart/2018/2/layout/IconLabelList"/>
    <dgm:cxn modelId="{D70D5F0B-0B4C-4247-AFD9-EBB8108C912C}" type="presParOf" srcId="{563BA081-DDD3-41BF-B8CA-8C3E2BDD9A54}" destId="{2E3857D4-4591-42D5-9F90-D57D8E913146}" srcOrd="1" destOrd="0" presId="urn:microsoft.com/office/officeart/2018/2/layout/IconLabelList"/>
    <dgm:cxn modelId="{79A24057-AA2D-435C-AD4D-F92F1704A2B5}" type="presParOf" srcId="{563BA081-DDD3-41BF-B8CA-8C3E2BDD9A54}" destId="{84A193FD-ABF3-49CD-A214-33E79104B31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4DCE7-6F89-4A42-94C5-882CF1F47356}">
      <dsp:nvSpPr>
        <dsp:cNvPr id="0" name=""/>
        <dsp:cNvSpPr/>
      </dsp:nvSpPr>
      <dsp:spPr>
        <a:xfrm>
          <a:off x="752566" y="1045320"/>
          <a:ext cx="1066720" cy="10667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D806D-7AF1-4DB2-A674-1696ADBA9564}">
      <dsp:nvSpPr>
        <dsp:cNvPr id="0" name=""/>
        <dsp:cNvSpPr/>
      </dsp:nvSpPr>
      <dsp:spPr>
        <a:xfrm>
          <a:off x="100682" y="2427484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Situace ve Francii</a:t>
          </a:r>
          <a:endParaRPr lang="en-US" sz="2500" kern="1200" dirty="0"/>
        </a:p>
      </dsp:txBody>
      <dsp:txXfrm>
        <a:off x="100682" y="2427484"/>
        <a:ext cx="2370489" cy="720000"/>
      </dsp:txXfrm>
    </dsp:sp>
    <dsp:sp modelId="{0659592F-7D55-4732-8CE5-AF4A303626D0}">
      <dsp:nvSpPr>
        <dsp:cNvPr id="0" name=""/>
        <dsp:cNvSpPr/>
      </dsp:nvSpPr>
      <dsp:spPr>
        <a:xfrm>
          <a:off x="3537891" y="1045320"/>
          <a:ext cx="1066720" cy="10667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4D81E-A4E3-45A4-A3BE-AFFD9C32D5D0}">
      <dsp:nvSpPr>
        <dsp:cNvPr id="0" name=""/>
        <dsp:cNvSpPr/>
      </dsp:nvSpPr>
      <dsp:spPr>
        <a:xfrm>
          <a:off x="2886007" y="2427484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Historie protestů</a:t>
          </a:r>
          <a:endParaRPr lang="en-US" sz="2500" kern="1200" dirty="0"/>
        </a:p>
      </dsp:txBody>
      <dsp:txXfrm>
        <a:off x="2886007" y="2427484"/>
        <a:ext cx="2370489" cy="720000"/>
      </dsp:txXfrm>
    </dsp:sp>
    <dsp:sp modelId="{2A4EB262-171F-4096-8FAC-C6A946496532}">
      <dsp:nvSpPr>
        <dsp:cNvPr id="0" name=""/>
        <dsp:cNvSpPr/>
      </dsp:nvSpPr>
      <dsp:spPr>
        <a:xfrm>
          <a:off x="6323216" y="1045320"/>
          <a:ext cx="1066720" cy="10667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CD787-D170-4AD1-9D28-6D17F18C4C87}">
      <dsp:nvSpPr>
        <dsp:cNvPr id="0" name=""/>
        <dsp:cNvSpPr/>
      </dsp:nvSpPr>
      <dsp:spPr>
        <a:xfrm>
          <a:off x="5671332" y="2427484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Nejnovější možný </a:t>
          </a:r>
          <a:r>
            <a:rPr lang="cs-CZ" sz="2500" kern="1200" dirty="0">
              <a:latin typeface="Aptos Display" panose="020F0302020204030204"/>
            </a:rPr>
            <a:t>protest</a:t>
          </a:r>
          <a:endParaRPr lang="en-US" sz="2500" kern="1200" dirty="0"/>
        </a:p>
      </dsp:txBody>
      <dsp:txXfrm>
        <a:off x="5671332" y="2427484"/>
        <a:ext cx="2370489" cy="720000"/>
      </dsp:txXfrm>
    </dsp:sp>
    <dsp:sp modelId="{E4B23C98-23A7-4216-800E-82C74B75F848}">
      <dsp:nvSpPr>
        <dsp:cNvPr id="0" name=""/>
        <dsp:cNvSpPr/>
      </dsp:nvSpPr>
      <dsp:spPr>
        <a:xfrm>
          <a:off x="9108541" y="1045320"/>
          <a:ext cx="1066720" cy="10667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193FD-ABF3-49CD-A214-33E79104B318}">
      <dsp:nvSpPr>
        <dsp:cNvPr id="0" name=""/>
        <dsp:cNvSpPr/>
      </dsp:nvSpPr>
      <dsp:spPr>
        <a:xfrm>
          <a:off x="8456657" y="2427484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Možné dopady</a:t>
          </a:r>
          <a:endParaRPr lang="en-US" sz="2500" kern="1200" dirty="0"/>
        </a:p>
      </dsp:txBody>
      <dsp:txXfrm>
        <a:off x="8456657" y="2427484"/>
        <a:ext cx="2370489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ik.cz/staty-eu/demonstrace-ve-francii.html?cast=5" TargetMode="External"/><Relationship Id="rId2" Type="http://schemas.openxmlformats.org/officeDocument/2006/relationships/hyperlink" Target="https://medium.seznam.cz/clanek/mikulas-peksa-analyza-co-skutecne-muze-za-rozsahle-protesty-ve-francii-a-proc-bychom-je-nemeli-banalizovat-131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2A397E7-BF60-45B2-84C7-B074B76C37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4">
            <a:extLst>
              <a:ext uri="{FF2B5EF4-FFF2-40B4-BE49-F238E27FC236}">
                <a16:creationId xmlns:a16="http://schemas.microsoft.com/office/drawing/2014/main" id="{91C2467A-F33B-8691-190D-F4EA71EA66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2586" r="2" b="1779"/>
          <a:stretch/>
        </p:blipFill>
        <p:spPr>
          <a:xfrm>
            <a:off x="4283902" y="10"/>
            <a:ext cx="7908098" cy="685799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8663" y="1115219"/>
            <a:ext cx="5505449" cy="2387600"/>
          </a:xfrm>
        </p:spPr>
        <p:txBody>
          <a:bodyPr>
            <a:normAutofit/>
          </a:bodyPr>
          <a:lstStyle/>
          <a:p>
            <a:pPr algn="l"/>
            <a:r>
              <a:rPr lang="cs-CZ" sz="5000" dirty="0">
                <a:solidFill>
                  <a:schemeClr val="bg1"/>
                </a:solidFill>
              </a:rPr>
              <a:t>Výhružka francouzských odborů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8663" y="3902075"/>
            <a:ext cx="5505449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cs-CZ" sz="2000" dirty="0">
                <a:solidFill>
                  <a:schemeClr val="bg1"/>
                </a:solidFill>
              </a:rPr>
              <a:t>Jiří Korda a Anna Čapková 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8585" y="3681408"/>
            <a:ext cx="1193482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0EC3B4-DCEA-7B88-8BC3-E2D016B8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Obsah prezentace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858A599-7566-EE7F-C2FA-CD4C63EB5F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59373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45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47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49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4" descr="Eiffelova věž">
            <a:extLst>
              <a:ext uri="{FF2B5EF4-FFF2-40B4-BE49-F238E27FC236}">
                <a16:creationId xmlns:a16="http://schemas.microsoft.com/office/drawing/2014/main" id="{B2E7A790-F3F0-C76B-C543-0684E27DAC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2" r="16720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63" name="Freeform: Shape 51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0EC3B4-DCEA-7B88-8BC3-E2D016B8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27602" y="92887"/>
            <a:ext cx="4757268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Kultura ve Francii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9D074E-694F-8F02-0A1B-7A32BB3AE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362" y="973169"/>
            <a:ext cx="4142235" cy="56124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Francie je </a:t>
            </a:r>
            <a:r>
              <a:rPr lang="en-US" sz="2000" dirty="0" err="1">
                <a:solidFill>
                  <a:srgbClr val="FFFFFF"/>
                </a:solidFill>
              </a:rPr>
              <a:t>velice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rozdělená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země</a:t>
            </a:r>
            <a:r>
              <a:rPr lang="en-US" sz="2000" dirty="0">
                <a:solidFill>
                  <a:srgbClr val="FFFFFF"/>
                </a:solidFill>
              </a:rPr>
              <a:t> z </a:t>
            </a:r>
            <a:r>
              <a:rPr lang="en-US" sz="2000" dirty="0" err="1">
                <a:solidFill>
                  <a:srgbClr val="FFFFFF"/>
                </a:solidFill>
              </a:rPr>
              <a:t>důvodu</a:t>
            </a:r>
            <a:r>
              <a:rPr lang="en-US" sz="2000" dirty="0">
                <a:solidFill>
                  <a:srgbClr val="FFFFFF"/>
                </a:solidFill>
              </a:rPr>
              <a:t>: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Jde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především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o 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selhání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právního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státu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,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segregaci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a 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systematický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rasismus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zakořeněný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ve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francouzských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 </a:t>
            </a:r>
            <a:r>
              <a:rPr lang="en-US" sz="1600" err="1">
                <a:solidFill>
                  <a:srgbClr val="FFFFFF"/>
                </a:solidFill>
                <a:ea typeface="+mn-lt"/>
                <a:cs typeface="+mn-lt"/>
              </a:rPr>
              <a:t>institucích</a:t>
            </a:r>
            <a:r>
              <a:rPr lang="en-US" sz="1600" dirty="0">
                <a:solidFill>
                  <a:srgbClr val="FFFFFF"/>
                </a:solidFill>
                <a:ea typeface="+mn-lt"/>
                <a:cs typeface="+mn-lt"/>
              </a:rPr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solidFill>
                  <a:srgbClr val="FFFFFF"/>
                </a:solidFill>
              </a:rPr>
              <a:t>,,</a:t>
            </a:r>
            <a:r>
              <a:rPr lang="en-US" sz="1600" dirty="0" err="1">
                <a:solidFill>
                  <a:srgbClr val="FFFFFF"/>
                </a:solidFill>
              </a:rPr>
              <a:t>Násilná</a:t>
            </a:r>
            <a:r>
              <a:rPr lang="en-US" sz="1600" dirty="0">
                <a:solidFill>
                  <a:srgbClr val="FFFFFF"/>
                </a:solidFill>
              </a:rPr>
              <a:t>" </a:t>
            </a:r>
            <a:r>
              <a:rPr lang="en-US" sz="1600" dirty="0" err="1">
                <a:solidFill>
                  <a:srgbClr val="FFFFFF"/>
                </a:solidFill>
              </a:rPr>
              <a:t>policie</a:t>
            </a:r>
            <a:r>
              <a:rPr lang="en-US" sz="1600" dirty="0">
                <a:solidFill>
                  <a:srgbClr val="FFFFFF"/>
                </a:solidFill>
              </a:rPr>
              <a:t>, </a:t>
            </a:r>
            <a:r>
              <a:rPr lang="en-US" sz="1600" dirty="0" err="1">
                <a:solidFill>
                  <a:srgbClr val="FFFFFF"/>
                </a:solidFill>
              </a:rPr>
              <a:t>která</a:t>
            </a:r>
            <a:r>
              <a:rPr lang="en-US" sz="1600" dirty="0">
                <a:solidFill>
                  <a:srgbClr val="FFFFFF"/>
                </a:solidFill>
              </a:rPr>
              <a:t> </a:t>
            </a:r>
            <a:r>
              <a:rPr lang="en-US" sz="1600" dirty="0" err="1">
                <a:solidFill>
                  <a:srgbClr val="FFFFFF"/>
                </a:solidFill>
              </a:rPr>
              <a:t>kontroluje</a:t>
            </a:r>
            <a:r>
              <a:rPr lang="en-US" sz="1600" dirty="0">
                <a:solidFill>
                  <a:srgbClr val="FFFFFF"/>
                </a:solidFill>
              </a:rPr>
              <a:t> </a:t>
            </a:r>
            <a:r>
              <a:rPr lang="en-US" sz="1600" dirty="0" err="1">
                <a:solidFill>
                  <a:srgbClr val="FFFFFF"/>
                </a:solidFill>
              </a:rPr>
              <a:t>převážně</a:t>
            </a:r>
            <a:r>
              <a:rPr lang="en-US" sz="1600" dirty="0">
                <a:solidFill>
                  <a:srgbClr val="FFFFFF"/>
                </a:solidFill>
              </a:rPr>
              <a:t>  Araby </a:t>
            </a:r>
            <a:r>
              <a:rPr lang="en-US" sz="1600" dirty="0" err="1">
                <a:solidFill>
                  <a:srgbClr val="FFFFFF"/>
                </a:solidFill>
              </a:rPr>
              <a:t>nebo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lidé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černé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pleti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600" err="1">
                <a:solidFill>
                  <a:srgbClr val="FFFFFF"/>
                </a:solidFill>
              </a:rPr>
              <a:t>Politický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err="1">
                <a:solidFill>
                  <a:srgbClr val="FFFFFF"/>
                </a:solidFill>
              </a:rPr>
              <a:t>boj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err="1">
                <a:solidFill>
                  <a:srgbClr val="FFFFFF"/>
                </a:solidFill>
              </a:rPr>
              <a:t>mezi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err="1">
                <a:solidFill>
                  <a:srgbClr val="FFFFFF"/>
                </a:solidFill>
              </a:rPr>
              <a:t>Macronem</a:t>
            </a:r>
            <a:r>
              <a:rPr lang="en-US" sz="1600" dirty="0">
                <a:solidFill>
                  <a:srgbClr val="FFFFFF"/>
                </a:solidFill>
              </a:rPr>
              <a:t> a Le Pen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FFFFFF"/>
                </a:solidFill>
              </a:rPr>
              <a:t>Nekontrolovaná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migrace</a:t>
            </a:r>
            <a:r>
              <a:rPr lang="en-US" sz="1600" dirty="0">
                <a:solidFill>
                  <a:srgbClr val="FFFFFF"/>
                </a:solidFill>
              </a:rPr>
              <a:t> a </a:t>
            </a:r>
            <a:r>
              <a:rPr lang="en-US" sz="1600" dirty="0" err="1">
                <a:solidFill>
                  <a:srgbClr val="FFFFFF"/>
                </a:solidFill>
              </a:rPr>
              <a:t>utečenecké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tábory</a:t>
            </a:r>
            <a:endParaRPr lang="en-US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FFFF"/>
                </a:solidFill>
              </a:rPr>
              <a:t>Tvrdé </a:t>
            </a:r>
            <a:r>
              <a:rPr lang="en-US" sz="1600" dirty="0" err="1">
                <a:solidFill>
                  <a:srgbClr val="FFFFFF"/>
                </a:solidFill>
              </a:rPr>
              <a:t>odborové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svazy</a:t>
            </a:r>
            <a:r>
              <a:rPr lang="en-US" sz="1600" dirty="0">
                <a:solidFill>
                  <a:srgbClr val="FFFFFF"/>
                </a:solidFill>
              </a:rPr>
              <a:t> a </a:t>
            </a:r>
            <a:r>
              <a:rPr lang="en-US" sz="1600" dirty="0" err="1">
                <a:solidFill>
                  <a:srgbClr val="FFFFFF"/>
                </a:solidFill>
              </a:rPr>
              <a:t>násilné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protesty</a:t>
            </a:r>
            <a:endParaRPr lang="en-US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 algn="r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11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CB593EA-2F98-479F-B4C4-F366571FA6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Zástupný obsah 5" descr="Protesty ve Francii proti kontroverzní důchodové reformě, která prodlužuje odchod do důchodu o dva roky na 64 let.">
            <a:extLst>
              <a:ext uri="{FF2B5EF4-FFF2-40B4-BE49-F238E27FC236}">
                <a16:creationId xmlns:a16="http://schemas.microsoft.com/office/drawing/2014/main" id="{6D16F2D8-7E74-190B-D2C5-DE287D5A58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99" r="21894" b="-3"/>
          <a:stretch/>
        </p:blipFill>
        <p:spPr>
          <a:xfrm>
            <a:off x="9112817" y="10"/>
            <a:ext cx="3080475" cy="3478519"/>
          </a:xfrm>
          <a:prstGeom prst="rect">
            <a:avLst/>
          </a:prstGeom>
        </p:spPr>
      </p:pic>
      <p:pic>
        <p:nvPicPr>
          <p:cNvPr id="17" name="Obrázek 16" descr="Demonstrace na pařížském předměstí Trappes v roce 2013 propukly kvůli sporu o zahalování žen.">
            <a:extLst>
              <a:ext uri="{FF2B5EF4-FFF2-40B4-BE49-F238E27FC236}">
                <a16:creationId xmlns:a16="http://schemas.microsoft.com/office/drawing/2014/main" id="{697D52A7-A215-0A46-4963-4D533630AD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446" r="10946" b="-3"/>
          <a:stretch/>
        </p:blipFill>
        <p:spPr>
          <a:xfrm>
            <a:off x="-1320" y="10"/>
            <a:ext cx="2970465" cy="3383268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4C1578B7-2F4D-3444-08AD-86052C3CD4F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363" r="21761" b="4"/>
          <a:stretch/>
        </p:blipFill>
        <p:spPr>
          <a:xfrm>
            <a:off x="2968391" y="10"/>
            <a:ext cx="3068144" cy="347961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2E77D97-1D15-1E15-F038-965FFBD0C36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748" r="16618" b="-3"/>
          <a:stretch/>
        </p:blipFill>
        <p:spPr>
          <a:xfrm>
            <a:off x="6031296" y="10"/>
            <a:ext cx="3103179" cy="3479612"/>
          </a:xfrm>
          <a:prstGeom prst="rect">
            <a:avLst/>
          </a:prstGeom>
        </p:spPr>
      </p:pic>
      <p:pic>
        <p:nvPicPr>
          <p:cNvPr id="15" name="Obrázek 14" descr="V roce 2014 začaly v Sarcelles nepokoje po ostřelování pásma Gazy.">
            <a:extLst>
              <a:ext uri="{FF2B5EF4-FFF2-40B4-BE49-F238E27FC236}">
                <a16:creationId xmlns:a16="http://schemas.microsoft.com/office/drawing/2014/main" id="{1C904C80-E55A-A371-4539-7E16DCDDB74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7076" r="-1" b="-1"/>
          <a:stretch/>
        </p:blipFill>
        <p:spPr>
          <a:xfrm>
            <a:off x="-1018" y="3378376"/>
            <a:ext cx="6228369" cy="347962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39BEB6D0-9E4E-4221-93D1-74ABECEE9E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5910" y="3474720"/>
            <a:ext cx="6046090" cy="3383281"/>
          </a:xfrm>
          <a:prstGeom prst="rect">
            <a:avLst/>
          </a:prstGeom>
          <a:solidFill>
            <a:srgbClr val="533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90AA4-743E-5FB8-5A6F-B8D8B50EF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1653" y="3799272"/>
            <a:ext cx="5193748" cy="637124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solidFill>
                  <a:srgbClr val="FFFFFF"/>
                </a:solidFill>
              </a:rPr>
              <a:t>Nejvážnější protesty od roku 2013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9369EC85-9C45-22FC-8D87-670DDB3A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648" y="4510585"/>
            <a:ext cx="5366610" cy="1758732"/>
          </a:xfrm>
        </p:spPr>
        <p:txBody>
          <a:bodyPr>
            <a:norm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69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3DAA1A8-AF5B-FE1D-6183-66118B8F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Připravovaný protest odborových svazů</a:t>
            </a:r>
            <a:endParaRPr lang="cs-CZ" sz="8000" dirty="0">
              <a:solidFill>
                <a:srgbClr val="FFFFFF"/>
              </a:solidFill>
            </a:endParaRPr>
          </a:p>
        </p:txBody>
      </p:sp>
      <p:grpSp>
        <p:nvGrpSpPr>
          <p:cNvPr id="22" name="Group 14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6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5B6E05-DAFB-CD9F-EE60-56E633BE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7208" y="556500"/>
            <a:ext cx="5695532" cy="57998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sz="1600" dirty="0">
                <a:solidFill>
                  <a:schemeClr val="tx1">
                    <a:alpha val="80000"/>
                  </a:schemeClr>
                </a:solidFill>
                <a:latin typeface="Aptos"/>
              </a:rPr>
              <a:t>Francouzský odborový svaz CGT oznámil, že od 15. dubna do 15. září, tedy i na období letních olympijských her (26. července až 11. srpna) a paralympijských her (28. srpna až 8. září), vyhlásil stávku státních zaměstnanců.</a:t>
            </a:r>
            <a:endParaRPr lang="cs-CZ" sz="1600" dirty="0">
              <a:solidFill>
                <a:schemeClr val="tx1">
                  <a:alpha val="80000"/>
                </a:schemeClr>
              </a:solidFill>
            </a:endParaRPr>
          </a:p>
          <a:p>
            <a:pPr>
              <a:buFont typeface="Calibri" panose="020B0604020202020204" pitchFamily="34" charset="0"/>
              <a:buChar char="-"/>
            </a:pPr>
            <a:endParaRPr lang="cs-CZ" sz="1600" dirty="0">
              <a:solidFill>
                <a:srgbClr val="000000">
                  <a:alpha val="80000"/>
                </a:srgbClr>
              </a:solidFill>
              <a:latin typeface="Aptos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cs-CZ" sz="1600" dirty="0">
                <a:solidFill>
                  <a:schemeClr val="tx1">
                    <a:alpha val="80000"/>
                  </a:schemeClr>
                </a:solidFill>
                <a:latin typeface="Aptos"/>
              </a:rPr>
              <a:t>Mezi hlavní důvody patří :</a:t>
            </a:r>
            <a:endParaRPr lang="cs-CZ" dirty="0">
              <a:solidFill>
                <a:schemeClr val="tx1">
                  <a:alpha val="80000"/>
                </a:schemeClr>
              </a:solidFill>
              <a:latin typeface="Aptos"/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1">
                    <a:alpha val="80000"/>
                  </a:schemeClr>
                </a:solidFill>
                <a:latin typeface="Aptos"/>
              </a:rPr>
              <a:t> stálý nábor státních zaměstnanců:</a:t>
            </a:r>
            <a:endParaRPr lang="cs-CZ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1">
                    <a:alpha val="80000"/>
                  </a:schemeClr>
                </a:solidFill>
                <a:latin typeface="Aptos"/>
              </a:rPr>
              <a:t> kompenzace za omezení způsobené OH</a:t>
            </a:r>
            <a:endParaRPr lang="cs-CZ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chemeClr val="tx1">
                    <a:alpha val="80000"/>
                  </a:schemeClr>
                </a:solidFill>
                <a:latin typeface="Aptos"/>
              </a:rPr>
              <a:t> nárok na vybírání si volna a práce z doma v době OH 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>
                    <a:alpha val="80000"/>
                  </a:schemeClr>
                </a:solidFill>
                <a:latin typeface="Aptos"/>
              </a:rPr>
              <a:t> prémie pro státní zaměstnance, kterých se týkají OH ve výši  500,1000,1500 Euro</a:t>
            </a:r>
          </a:p>
          <a:p>
            <a:pPr marL="0" indent="0">
              <a:buNone/>
            </a:pPr>
            <a:endParaRPr lang="cs-CZ" sz="1600" dirty="0">
              <a:solidFill>
                <a:schemeClr val="tx1">
                  <a:alpha val="80000"/>
                </a:schemeClr>
              </a:solidFill>
              <a:latin typeface="Aptos"/>
            </a:endParaRPr>
          </a:p>
          <a:p>
            <a:pPr marL="285750" indent="-285750">
              <a:buFont typeface="Calibri" panose="020B0604020202020204" pitchFamily="34" charset="0"/>
              <a:buChar char="-"/>
            </a:pPr>
            <a:r>
              <a:rPr lang="cs-CZ" sz="1600" dirty="0">
                <a:solidFill>
                  <a:schemeClr val="tx1">
                    <a:alpha val="80000"/>
                  </a:schemeClr>
                </a:solidFill>
                <a:latin typeface="Aptos"/>
              </a:rPr>
              <a:t>Ke stávce vyhlášené CGT se přihlásili také zaměstnanci Pařížské mincovny, kde se vyrábí medaile pro olympijské a paralympijské hry v Paříži 2024. Jejich hlavním požadavkem jsou lepší platové podmínky.</a:t>
            </a:r>
            <a:endParaRPr lang="cs-CZ" sz="16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85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E802A6-97DF-EEC6-D1E2-187FEA41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Možné následky protestů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971F0-51DB-12C7-D125-048E7C058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Omezení dopravy ve Francii během OH</a:t>
            </a:r>
          </a:p>
          <a:p>
            <a:r>
              <a:rPr lang="cs-CZ" dirty="0"/>
              <a:t>Narušení závodů </a:t>
            </a:r>
          </a:p>
          <a:p>
            <a:r>
              <a:rPr lang="cs-CZ" dirty="0"/>
              <a:t>Odrazení sponzorů</a:t>
            </a:r>
          </a:p>
          <a:p>
            <a:r>
              <a:rPr lang="cs-CZ" dirty="0"/>
              <a:t>Zranění sportovců a fanoušků</a:t>
            </a:r>
          </a:p>
          <a:p>
            <a:r>
              <a:rPr lang="cs-CZ" dirty="0"/>
              <a:t>Nedostatek medailí</a:t>
            </a:r>
          </a:p>
          <a:p>
            <a:r>
              <a:rPr lang="cs-CZ" dirty="0"/>
              <a:t>Špatná reklama pro sport a pro Francii</a:t>
            </a:r>
          </a:p>
          <a:p>
            <a:r>
              <a:rPr lang="cs-CZ" dirty="0"/>
              <a:t>Omezení dalších celosvětových akcí ve Francii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12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43104E-A6B7-0796-BBD7-D48BA6D88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cs-CZ" sz="4000">
                <a:solidFill>
                  <a:schemeClr val="bg1"/>
                </a:solidFill>
              </a:rPr>
              <a:t>zdroje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C07726-14FB-6604-0A2A-76948ABB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100" dirty="0">
                <a:ea typeface="+mn-lt"/>
                <a:cs typeface="+mn-lt"/>
                <a:hlinkClick r:id="rId2"/>
              </a:rPr>
              <a:t>https://medium.seznam.cz/clanek/mikulas-peksa-analyza-co-skutecne-muze-za-rozsahle-protesty-ve-francii-a-proc-bychom-je-nemeli-banalizovat-13165</a:t>
            </a:r>
            <a:endParaRPr lang="cs-CZ" sz="1100" dirty="0">
              <a:ea typeface="+mn-lt"/>
              <a:cs typeface="+mn-lt"/>
            </a:endParaRPr>
          </a:p>
          <a:p>
            <a:r>
              <a:rPr lang="cs-CZ" sz="1100" dirty="0">
                <a:ea typeface="+mn-lt"/>
                <a:cs typeface="+mn-lt"/>
                <a:hlinkClick r:id="rId3"/>
              </a:rPr>
              <a:t>https://www.denik.cz/staty-eu/demonstrace-ve-francii.html?cast=5</a:t>
            </a:r>
            <a:endParaRPr lang="cs-CZ" sz="1100" dirty="0">
              <a:ea typeface="+mn-lt"/>
              <a:cs typeface="+mn-lt"/>
            </a:endParaRPr>
          </a:p>
          <a:p>
            <a:r>
              <a:rPr lang="cs-CZ" sz="1100" dirty="0">
                <a:ea typeface="+mn-lt"/>
                <a:cs typeface="+mn-lt"/>
              </a:rPr>
              <a:t>https://www.novinky.cz/clanek/zahranicni-evropa-zadne-olympijske-primeri-nebude-varuji-francouzsti-odborari-chystaji-stavky-v-dobe-her-40467360</a:t>
            </a:r>
          </a:p>
        </p:txBody>
      </p:sp>
    </p:spTree>
    <p:extLst>
      <p:ext uri="{BB962C8B-B14F-4D97-AF65-F5344CB8AC3E}">
        <p14:creationId xmlns:p14="http://schemas.microsoft.com/office/powerpoint/2010/main" val="136469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celář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278</Words>
  <Application>Microsoft Office PowerPoint</Application>
  <PresentationFormat>Širokoúhlá obrazovka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Motiv systému Office</vt:lpstr>
      <vt:lpstr>Výhružka francouzských odborů</vt:lpstr>
      <vt:lpstr>Obsah prezentace</vt:lpstr>
      <vt:lpstr>Kultura ve Francii</vt:lpstr>
      <vt:lpstr>Nejvážnější protesty od roku 2013</vt:lpstr>
      <vt:lpstr>Připravovaný protest odborových svazů</vt:lpstr>
      <vt:lpstr>Možné následky protestů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Spravce</cp:lastModifiedBy>
  <cp:revision>313</cp:revision>
  <dcterms:created xsi:type="dcterms:W3CDTF">2024-04-14T09:15:44Z</dcterms:created>
  <dcterms:modified xsi:type="dcterms:W3CDTF">2024-05-27T08:50:33Z</dcterms:modified>
</cp:coreProperties>
</file>