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6" r:id="rId4"/>
    <p:sldId id="258" r:id="rId5"/>
    <p:sldId id="259" r:id="rId6"/>
    <p:sldId id="267" r:id="rId7"/>
    <p:sldId id="268" r:id="rId8"/>
    <p:sldId id="269" r:id="rId9"/>
    <p:sldId id="261" r:id="rId10"/>
    <p:sldId id="262" r:id="rId11"/>
    <p:sldId id="270" r:id="rId12"/>
    <p:sldId id="263" r:id="rId13"/>
    <p:sldId id="264" r:id="rId14"/>
    <p:sldId id="271" r:id="rId15"/>
    <p:sldId id="260" r:id="rId16"/>
    <p:sldId id="272" r:id="rId17"/>
    <p:sldId id="265" r:id="rId18"/>
    <p:sldId id="274" r:id="rId1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31.05.2024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31.05.2024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31.05.2024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31.05.2024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31.05.2024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31.05.2024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31.05.2024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31.05.2024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Statistické výpočty ve zkušebnictví 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Příklad s velkým počtem dat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</a:rPr>
              <a:t>Ing. Jitka Nováková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56501" y="1515050"/>
            <a:ext cx="65862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A2: Rozvoj v oblasti distanční výuky, online výuky a </a:t>
            </a:r>
            <a:r>
              <a:rPr lang="cs-CZ" sz="1400" b="1" u="sng" dirty="0" err="1"/>
              <a:t>blended</a:t>
            </a:r>
            <a:r>
              <a:rPr lang="cs-CZ" sz="1400" b="1" u="sng" dirty="0"/>
              <a:t> learning</a:t>
            </a:r>
          </a:p>
          <a:p>
            <a:pPr algn="ctr"/>
            <a:endParaRPr lang="cs-CZ" sz="800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pic>
        <p:nvPicPr>
          <p:cNvPr id="16" name="Obrázek 15" descr="https://opp.cuni.cz/OPP-85-version1-_npo1_252_67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Histogram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 konstrukci sloupcového grafu vypočteme relativní četnost měření v </a:t>
            </a:r>
            <a:r>
              <a:rPr lang="cs-CZ" sz="2800" i="1" dirty="0" smtClean="0"/>
              <a:t>i</a:t>
            </a:r>
            <a:r>
              <a:rPr lang="cs-CZ" sz="2800" dirty="0" smtClean="0"/>
              <a:t>-té třídě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/>
              <a:t>dle vzorce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cs-CZ" sz="2800" dirty="0" smtClean="0"/>
              <a:t>                   %</a:t>
            </a:r>
          </a:p>
          <a:p>
            <a:r>
              <a:rPr lang="cs-CZ" sz="2800" dirty="0" smtClean="0"/>
              <a:t>Na ose X jsou vyneseny hranice tříd, šířka vykresleného sloupce překrývá vždy celou třídu</a:t>
            </a:r>
          </a:p>
          <a:p>
            <a:r>
              <a:rPr lang="cs-CZ" sz="2800" dirty="0" smtClean="0"/>
              <a:t>Na ose Y jsou vyneseny hodnoty relativní četnosti jednotlivé třídy</a:t>
            </a:r>
            <a:endParaRPr lang="cs-CZ" sz="2800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968" y="2348880"/>
            <a:ext cx="1428571" cy="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Histogram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30721"/>
              </p:ext>
            </p:extLst>
          </p:nvPr>
        </p:nvGraphicFramePr>
        <p:xfrm>
          <a:off x="1655676" y="1571625"/>
          <a:ext cx="5832648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414">
                  <a:extLst>
                    <a:ext uri="{9D8B030D-6E8A-4147-A177-3AD203B41FA5}">
                      <a16:colId xmlns:a16="http://schemas.microsoft.com/office/drawing/2014/main" val="3207604901"/>
                    </a:ext>
                  </a:extLst>
                </a:gridCol>
                <a:gridCol w="1525873">
                  <a:extLst>
                    <a:ext uri="{9D8B030D-6E8A-4147-A177-3AD203B41FA5}">
                      <a16:colId xmlns:a16="http://schemas.microsoft.com/office/drawing/2014/main" val="225091933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10900664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3195245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třídy </a:t>
                      </a:r>
                      <a:r>
                        <a:rPr lang="cs-CZ" i="1" dirty="0" smtClean="0"/>
                        <a:t>i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Hranice třídy</a:t>
                      </a:r>
                    </a:p>
                    <a:p>
                      <a:r>
                        <a:rPr lang="cs-CZ" dirty="0" smtClean="0"/>
                        <a:t> </a:t>
                      </a:r>
                      <a:r>
                        <a:rPr lang="cs-CZ" i="1" dirty="0" err="1" smtClean="0"/>
                        <a:t>l</a:t>
                      </a:r>
                      <a:r>
                        <a:rPr lang="cs-CZ" i="1" baseline="-25000" dirty="0" err="1" smtClean="0"/>
                        <a:t>di</a:t>
                      </a:r>
                      <a:r>
                        <a:rPr lang="cs-CZ" i="1" dirty="0" err="1" smtClean="0"/>
                        <a:t>-l</a:t>
                      </a:r>
                      <a:r>
                        <a:rPr lang="cs-CZ" i="1" baseline="-25000" dirty="0" err="1" smtClean="0"/>
                        <a:t>hi</a:t>
                      </a:r>
                      <a:r>
                        <a:rPr lang="cs-CZ" dirty="0" smtClean="0"/>
                        <a:t> [mm]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Četnost dat </a:t>
                      </a:r>
                    </a:p>
                    <a:p>
                      <a:r>
                        <a:rPr lang="cs-CZ" dirty="0" smtClean="0"/>
                        <a:t>v i-té třídě </a:t>
                      </a:r>
                      <a:r>
                        <a:rPr lang="cs-CZ" i="1" dirty="0" smtClean="0"/>
                        <a:t>n</a:t>
                      </a:r>
                      <a:r>
                        <a:rPr lang="cs-CZ" i="1" baseline="-25000" dirty="0" smtClean="0"/>
                        <a:t>i</a:t>
                      </a:r>
                      <a:endParaRPr lang="cs-CZ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0" baseline="0" dirty="0" smtClean="0"/>
                        <a:t>Relativní četnost </a:t>
                      </a:r>
                      <a:r>
                        <a:rPr lang="cs-CZ" dirty="0" smtClean="0"/>
                        <a:t>v i-té třídě </a:t>
                      </a:r>
                      <a:r>
                        <a:rPr lang="cs-CZ" i="1" dirty="0" err="1" smtClean="0"/>
                        <a:t>f</a:t>
                      </a:r>
                      <a:r>
                        <a:rPr lang="cs-CZ" i="1" baseline="-25000" dirty="0" err="1" smtClean="0"/>
                        <a:t>i</a:t>
                      </a:r>
                      <a:r>
                        <a:rPr lang="cs-CZ" i="1" baseline="-25000" dirty="0" smtClean="0"/>
                        <a:t> </a:t>
                      </a:r>
                      <a:r>
                        <a:rPr lang="cs-CZ" i="1" baseline="0" dirty="0" smtClean="0"/>
                        <a:t>[%]</a:t>
                      </a:r>
                      <a:endParaRPr lang="cs-CZ" i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7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0-10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602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10-20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902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20-30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362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30-40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40-50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023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50-60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23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60-70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444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70-80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7,33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412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80-90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6,00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7878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90-100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595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76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Histogram</a:t>
            </a:r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0248" y="1595682"/>
            <a:ext cx="5974598" cy="45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Graf distribuční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 konstrukci sloupcového grafu vypočteme </a:t>
            </a:r>
            <a:r>
              <a:rPr lang="cs-CZ" sz="2800" dirty="0" smtClean="0"/>
              <a:t>součtové </a:t>
            </a:r>
            <a:r>
              <a:rPr lang="cs-CZ" sz="2800" dirty="0"/>
              <a:t>četnost měření v </a:t>
            </a:r>
            <a:r>
              <a:rPr lang="cs-CZ" sz="2800" i="1" dirty="0"/>
              <a:t>i</a:t>
            </a:r>
            <a:r>
              <a:rPr lang="cs-CZ" sz="2800" dirty="0"/>
              <a:t>-té třídě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/>
              <a:t>dle vzorce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                    %</a:t>
            </a:r>
            <a:endParaRPr lang="cs-CZ" sz="2800" dirty="0"/>
          </a:p>
          <a:p>
            <a:r>
              <a:rPr lang="cs-CZ" sz="2800" dirty="0"/>
              <a:t>Na ose X jsou vyneseny hranice tříd, šířka vykresleného sloupce překrývá vždy celou třídu</a:t>
            </a:r>
          </a:p>
          <a:p>
            <a:r>
              <a:rPr lang="cs-CZ" sz="2800" dirty="0"/>
              <a:t>Na ose Y jsou vyneseny hodnoty </a:t>
            </a:r>
            <a:r>
              <a:rPr lang="cs-CZ" sz="2800" dirty="0" smtClean="0"/>
              <a:t>součtové </a:t>
            </a:r>
            <a:r>
              <a:rPr lang="cs-CZ" sz="2800" dirty="0"/>
              <a:t>četnosti jednotlivé třídy</a:t>
            </a:r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894" y="2348880"/>
            <a:ext cx="1209524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Distribuční funkce</a:t>
            </a:r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080186"/>
              </p:ext>
            </p:extLst>
          </p:nvPr>
        </p:nvGraphicFramePr>
        <p:xfrm>
          <a:off x="1522980" y="1685553"/>
          <a:ext cx="609804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130">
                  <a:extLst>
                    <a:ext uri="{9D8B030D-6E8A-4147-A177-3AD203B41FA5}">
                      <a16:colId xmlns:a16="http://schemas.microsoft.com/office/drawing/2014/main" val="3207604901"/>
                    </a:ext>
                  </a:extLst>
                </a:gridCol>
                <a:gridCol w="1505689">
                  <a:extLst>
                    <a:ext uri="{9D8B030D-6E8A-4147-A177-3AD203B41FA5}">
                      <a16:colId xmlns:a16="http://schemas.microsoft.com/office/drawing/2014/main" val="2250919337"/>
                    </a:ext>
                  </a:extLst>
                </a:gridCol>
                <a:gridCol w="1957395">
                  <a:extLst>
                    <a:ext uri="{9D8B030D-6E8A-4147-A177-3AD203B41FA5}">
                      <a16:colId xmlns:a16="http://schemas.microsoft.com/office/drawing/2014/main" val="3195245795"/>
                    </a:ext>
                  </a:extLst>
                </a:gridCol>
                <a:gridCol w="1806826">
                  <a:extLst>
                    <a:ext uri="{9D8B030D-6E8A-4147-A177-3AD203B41FA5}">
                      <a16:colId xmlns:a16="http://schemas.microsoft.com/office/drawing/2014/main" val="2170642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třídy </a:t>
                      </a:r>
                      <a:r>
                        <a:rPr lang="cs-CZ" i="1" dirty="0" smtClean="0"/>
                        <a:t>i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Hranice třídy</a:t>
                      </a:r>
                    </a:p>
                    <a:p>
                      <a:r>
                        <a:rPr lang="cs-CZ" dirty="0" smtClean="0"/>
                        <a:t> </a:t>
                      </a:r>
                      <a:r>
                        <a:rPr lang="cs-CZ" i="1" dirty="0" err="1" smtClean="0"/>
                        <a:t>l</a:t>
                      </a:r>
                      <a:r>
                        <a:rPr lang="cs-CZ" i="1" baseline="-25000" dirty="0" err="1" smtClean="0"/>
                        <a:t>di</a:t>
                      </a:r>
                      <a:r>
                        <a:rPr lang="cs-CZ" i="1" dirty="0" err="1" smtClean="0"/>
                        <a:t>-l</a:t>
                      </a:r>
                      <a:r>
                        <a:rPr lang="cs-CZ" i="1" baseline="-25000" dirty="0" err="1" smtClean="0"/>
                        <a:t>hi</a:t>
                      </a:r>
                      <a:r>
                        <a:rPr lang="cs-CZ" dirty="0" smtClean="0"/>
                        <a:t> [mm]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0" baseline="0" dirty="0" smtClean="0"/>
                        <a:t>Relativní četnost </a:t>
                      </a:r>
                      <a:r>
                        <a:rPr lang="cs-CZ" dirty="0" smtClean="0"/>
                        <a:t>v i-té třídě </a:t>
                      </a:r>
                      <a:r>
                        <a:rPr lang="cs-CZ" i="1" dirty="0" err="1" smtClean="0"/>
                        <a:t>f</a:t>
                      </a:r>
                      <a:r>
                        <a:rPr lang="cs-CZ" i="1" baseline="-25000" dirty="0" err="1" smtClean="0"/>
                        <a:t>i</a:t>
                      </a:r>
                      <a:r>
                        <a:rPr lang="cs-CZ" i="1" baseline="-25000" dirty="0" smtClean="0"/>
                        <a:t> </a:t>
                      </a:r>
                      <a:r>
                        <a:rPr lang="cs-CZ" i="1" baseline="0" dirty="0" smtClean="0"/>
                        <a:t>[%]</a:t>
                      </a:r>
                      <a:endParaRPr lang="cs-CZ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0" baseline="0" dirty="0" smtClean="0"/>
                        <a:t>Součtová četnost </a:t>
                      </a:r>
                      <a:r>
                        <a:rPr lang="cs-CZ" dirty="0" smtClean="0"/>
                        <a:t>v i-té třídě </a:t>
                      </a:r>
                      <a:r>
                        <a:rPr lang="cs-CZ" i="1" dirty="0" err="1" smtClean="0"/>
                        <a:t>F</a:t>
                      </a:r>
                      <a:r>
                        <a:rPr lang="cs-CZ" i="1" baseline="-25000" dirty="0" err="1" smtClean="0"/>
                        <a:t>i</a:t>
                      </a:r>
                      <a:r>
                        <a:rPr lang="cs-CZ" i="1" baseline="-25000" dirty="0" smtClean="0"/>
                        <a:t> </a:t>
                      </a:r>
                      <a:r>
                        <a:rPr lang="cs-CZ" i="1" baseline="0" dirty="0" smtClean="0"/>
                        <a:t>[%]</a:t>
                      </a:r>
                      <a:endParaRPr lang="cs-CZ" i="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7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0-10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602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10-20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902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20-30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362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30-40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40-50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023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50-60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23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60-70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444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70-80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7,33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93,33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412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80-90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6,00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7878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90-100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595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err="1" smtClean="0"/>
              <a:t>Staplový</a:t>
            </a:r>
            <a:r>
              <a:rPr lang="cs-CZ" dirty="0" smtClean="0"/>
              <a:t>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0808"/>
            <a:ext cx="8229600" cy="4805355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Staplový</a:t>
            </a:r>
            <a:r>
              <a:rPr lang="cs-CZ" sz="2800" dirty="0" smtClean="0"/>
              <a:t> diagram simuluje z dat reálný </a:t>
            </a:r>
            <a:r>
              <a:rPr lang="cs-CZ" sz="2800" dirty="0" err="1" smtClean="0"/>
              <a:t>stapl</a:t>
            </a:r>
            <a:r>
              <a:rPr lang="cs-CZ" sz="2800" dirty="0" smtClean="0"/>
              <a:t> suroviny. Jedná se o sloupcový diagram s vodorovnými sloupci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smtClean="0"/>
              <a:t>Pro </a:t>
            </a:r>
            <a:r>
              <a:rPr lang="cs-CZ" sz="2800" dirty="0"/>
              <a:t>konstrukci sloupcového grafu vypočteme </a:t>
            </a:r>
            <a:r>
              <a:rPr lang="cs-CZ" sz="2800" dirty="0" smtClean="0"/>
              <a:t>pravdě-podobnosti </a:t>
            </a:r>
            <a:r>
              <a:rPr lang="cs-CZ" sz="2800" dirty="0"/>
              <a:t>výskytu vláken delších než hodnota dolní meze </a:t>
            </a:r>
            <a:r>
              <a:rPr lang="cs-CZ" sz="2800" dirty="0" smtClean="0"/>
              <a:t>v </a:t>
            </a:r>
            <a:r>
              <a:rPr lang="cs-CZ" sz="2800" i="1" dirty="0"/>
              <a:t>i</a:t>
            </a:r>
            <a:r>
              <a:rPr lang="cs-CZ" sz="2800" dirty="0"/>
              <a:t>-té třídě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/>
              <a:t>dle </a:t>
            </a:r>
            <a:r>
              <a:rPr lang="cs-CZ" sz="2800" dirty="0" smtClean="0"/>
              <a:t>vzorce                     %</a:t>
            </a:r>
            <a:endParaRPr lang="cs-CZ" sz="2800" dirty="0"/>
          </a:p>
          <a:p>
            <a:r>
              <a:rPr lang="cs-CZ" sz="2800" dirty="0" smtClean="0"/>
              <a:t>Na ose X jsou vyneseny hodnoty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800" dirty="0" smtClean="0"/>
              <a:t>Na </a:t>
            </a:r>
            <a:r>
              <a:rPr lang="cs-CZ" sz="2800" dirty="0"/>
              <a:t>ose </a:t>
            </a:r>
            <a:r>
              <a:rPr lang="cs-CZ" sz="2800" dirty="0" smtClean="0"/>
              <a:t>Y </a:t>
            </a:r>
            <a:r>
              <a:rPr lang="cs-CZ" sz="2800" dirty="0"/>
              <a:t>jsou vyneseny hranice tříd, šířka vykresleného </a:t>
            </a:r>
            <a:r>
              <a:rPr lang="cs-CZ" sz="2800" dirty="0" smtClean="0"/>
              <a:t>vodorovného sloupce </a:t>
            </a:r>
            <a:r>
              <a:rPr lang="cs-CZ" sz="2800" dirty="0"/>
              <a:t>překrývá vždy celou </a:t>
            </a:r>
            <a:r>
              <a:rPr lang="cs-CZ" sz="2800" dirty="0" smtClean="0"/>
              <a:t>třídu. </a:t>
            </a:r>
          </a:p>
          <a:p>
            <a:r>
              <a:rPr lang="cs-CZ" sz="2800" dirty="0" smtClean="0"/>
              <a:t>Počátek grafu vždy prochází bodem [0;0].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3393" y="2996952"/>
            <a:ext cx="1219048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err="1" smtClean="0"/>
              <a:t>Staplový</a:t>
            </a:r>
            <a:r>
              <a:rPr lang="cs-CZ" dirty="0" smtClean="0"/>
              <a:t>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010798"/>
              </p:ext>
            </p:extLst>
          </p:nvPr>
        </p:nvGraphicFramePr>
        <p:xfrm>
          <a:off x="1768166" y="1562100"/>
          <a:ext cx="5904655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882">
                  <a:extLst>
                    <a:ext uri="{9D8B030D-6E8A-4147-A177-3AD203B41FA5}">
                      <a16:colId xmlns:a16="http://schemas.microsoft.com/office/drawing/2014/main" val="3207604901"/>
                    </a:ext>
                  </a:extLst>
                </a:gridCol>
                <a:gridCol w="1441834">
                  <a:extLst>
                    <a:ext uri="{9D8B030D-6E8A-4147-A177-3AD203B41FA5}">
                      <a16:colId xmlns:a16="http://schemas.microsoft.com/office/drawing/2014/main" val="2250919337"/>
                    </a:ext>
                  </a:extLst>
                </a:gridCol>
                <a:gridCol w="1488723">
                  <a:extLst>
                    <a:ext uri="{9D8B030D-6E8A-4147-A177-3AD203B41FA5}">
                      <a16:colId xmlns:a16="http://schemas.microsoft.com/office/drawing/2014/main" val="81090066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195245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třídy </a:t>
                      </a:r>
                      <a:r>
                        <a:rPr lang="cs-CZ" i="1" dirty="0" smtClean="0"/>
                        <a:t>i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Hranice třídy</a:t>
                      </a:r>
                    </a:p>
                    <a:p>
                      <a:r>
                        <a:rPr lang="cs-CZ" dirty="0" smtClean="0"/>
                        <a:t> </a:t>
                      </a:r>
                      <a:r>
                        <a:rPr lang="cs-CZ" i="1" dirty="0" err="1" smtClean="0"/>
                        <a:t>l</a:t>
                      </a:r>
                      <a:r>
                        <a:rPr lang="cs-CZ" i="1" baseline="-25000" dirty="0" err="1" smtClean="0"/>
                        <a:t>di</a:t>
                      </a:r>
                      <a:r>
                        <a:rPr lang="cs-CZ" i="1" dirty="0" err="1" smtClean="0"/>
                        <a:t>-l</a:t>
                      </a:r>
                      <a:r>
                        <a:rPr lang="cs-CZ" i="1" baseline="-25000" dirty="0" err="1" smtClean="0"/>
                        <a:t>hi</a:t>
                      </a:r>
                      <a:r>
                        <a:rPr lang="cs-CZ" dirty="0" smtClean="0"/>
                        <a:t> [mm]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Četnost dat </a:t>
                      </a:r>
                    </a:p>
                    <a:p>
                      <a:r>
                        <a:rPr lang="cs-CZ" dirty="0" smtClean="0"/>
                        <a:t>v i-té třídě </a:t>
                      </a:r>
                      <a:r>
                        <a:rPr lang="cs-CZ" i="1" dirty="0" smtClean="0"/>
                        <a:t>n</a:t>
                      </a:r>
                      <a:r>
                        <a:rPr lang="cs-CZ" i="1" baseline="-25000" dirty="0" smtClean="0"/>
                        <a:t>i</a:t>
                      </a:r>
                      <a:endParaRPr lang="cs-CZ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0" baseline="0" dirty="0" smtClean="0"/>
                        <a:t>Pravděpodobnost </a:t>
                      </a:r>
                      <a:r>
                        <a:rPr lang="cs-CZ" i="1" dirty="0" err="1" smtClean="0"/>
                        <a:t>P</a:t>
                      </a:r>
                      <a:r>
                        <a:rPr lang="cs-CZ" i="1" baseline="-25000" dirty="0" err="1" smtClean="0"/>
                        <a:t>i</a:t>
                      </a:r>
                      <a:r>
                        <a:rPr lang="cs-CZ" i="1" baseline="-25000" dirty="0" smtClean="0"/>
                        <a:t> </a:t>
                      </a:r>
                      <a:r>
                        <a:rPr lang="cs-CZ" i="1" baseline="0" dirty="0" smtClean="0"/>
                        <a:t>[%]</a:t>
                      </a:r>
                      <a:endParaRPr lang="cs-CZ" i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7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0-10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9602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10-20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902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20-30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362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30-40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02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40-50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5023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50-60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43,33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423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60-70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25,33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3444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70-80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412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80-90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7878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90-100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4595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65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50138" cy="1143000"/>
          </a:xfrm>
        </p:spPr>
        <p:txBody>
          <a:bodyPr/>
          <a:lstStyle/>
          <a:p>
            <a:r>
              <a:rPr lang="cs-CZ" dirty="0" err="1" smtClean="0"/>
              <a:t>Staplový</a:t>
            </a:r>
            <a:r>
              <a:rPr lang="cs-CZ" dirty="0" smtClean="0"/>
              <a:t> diagram</a:t>
            </a:r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3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4701" y="1571625"/>
            <a:ext cx="5974598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err="1" smtClean="0"/>
              <a:t>Staplová</a:t>
            </a:r>
            <a:r>
              <a:rPr lang="cs-CZ" dirty="0" smtClean="0"/>
              <a:t> křivka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4428"/>
            <a:ext cx="8229600" cy="4805355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Staplová</a:t>
            </a:r>
            <a:r>
              <a:rPr lang="cs-CZ" sz="2800" dirty="0" smtClean="0"/>
              <a:t> křivka je tvořena spojnicí bodů [</a:t>
            </a:r>
            <a:r>
              <a:rPr lang="cs-CZ" sz="2800" i="1" dirty="0" err="1" smtClean="0"/>
              <a:t>P</a:t>
            </a:r>
            <a:r>
              <a:rPr lang="cs-CZ" sz="2800" i="1" baseline="-25000" dirty="0" err="1" smtClean="0"/>
              <a:t>i</a:t>
            </a:r>
            <a:r>
              <a:rPr lang="cs-CZ" sz="2800" dirty="0" err="1" smtClean="0"/>
              <a:t>;</a:t>
            </a:r>
            <a:r>
              <a:rPr lang="cs-CZ" sz="2800" i="1" dirty="0" err="1" smtClean="0"/>
              <a:t>l</a:t>
            </a:r>
            <a:r>
              <a:rPr lang="cs-CZ" sz="2800" i="1" baseline="-25000" dirty="0" err="1" smtClean="0"/>
              <a:t>Di</a:t>
            </a:r>
            <a:r>
              <a:rPr lang="cs-CZ" sz="2800" dirty="0" smtClean="0"/>
              <a:t>], kde </a:t>
            </a:r>
            <a:r>
              <a:rPr lang="cs-CZ" sz="2800" i="1" dirty="0" err="1" smtClean="0"/>
              <a:t>l</a:t>
            </a:r>
            <a:r>
              <a:rPr lang="cs-CZ" sz="2800" i="1" baseline="-25000" dirty="0" err="1" smtClean="0"/>
              <a:t>Di</a:t>
            </a:r>
            <a:r>
              <a:rPr lang="cs-CZ" sz="2800" dirty="0" smtClean="0"/>
              <a:t> je dolní mez příslušné třídy. 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12" y="2019528"/>
            <a:ext cx="5400601" cy="410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Pořízení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 smtClean="0"/>
              <a:t>Pro modelový příklad byly naměřeny hodnoty délek vlněných vláken na kuličkovém třídicím přístroji </a:t>
            </a:r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63" y="2636912"/>
            <a:ext cx="4930465" cy="334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30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5847" cy="1143000"/>
          </a:xfrm>
        </p:spPr>
        <p:txBody>
          <a:bodyPr/>
          <a:lstStyle/>
          <a:p>
            <a:r>
              <a:rPr lang="cs-CZ" dirty="0" smtClean="0"/>
              <a:t>Pořízení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Celkem bylo naměřeno 150 hodnot délek vláken v mm</a:t>
            </a:r>
          </a:p>
          <a:p>
            <a:r>
              <a:rPr lang="cs-CZ" sz="2800" dirty="0" smtClean="0"/>
              <a:t>Naměřené hodnoty délek byly následně roztříděny do ekvidistantních tříd se šířkou třídy 10 mm</a:t>
            </a:r>
            <a:endParaRPr lang="cs-CZ" sz="2800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421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8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Tříděná data</a:t>
            </a:r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362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075108"/>
              </p:ext>
            </p:extLst>
          </p:nvPr>
        </p:nvGraphicFramePr>
        <p:xfrm>
          <a:off x="1793002" y="1595121"/>
          <a:ext cx="5557996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193">
                  <a:extLst>
                    <a:ext uri="{9D8B030D-6E8A-4147-A177-3AD203B41FA5}">
                      <a16:colId xmlns:a16="http://schemas.microsoft.com/office/drawing/2014/main" val="3207604901"/>
                    </a:ext>
                  </a:extLst>
                </a:gridCol>
                <a:gridCol w="1454214">
                  <a:extLst>
                    <a:ext uri="{9D8B030D-6E8A-4147-A177-3AD203B41FA5}">
                      <a16:colId xmlns:a16="http://schemas.microsoft.com/office/drawing/2014/main" val="2250919337"/>
                    </a:ext>
                  </a:extLst>
                </a:gridCol>
                <a:gridCol w="1260158">
                  <a:extLst>
                    <a:ext uri="{9D8B030D-6E8A-4147-A177-3AD203B41FA5}">
                      <a16:colId xmlns:a16="http://schemas.microsoft.com/office/drawing/2014/main" val="2591306726"/>
                    </a:ext>
                  </a:extLst>
                </a:gridCol>
                <a:gridCol w="1557431">
                  <a:extLst>
                    <a:ext uri="{9D8B030D-6E8A-4147-A177-3AD203B41FA5}">
                      <a16:colId xmlns:a16="http://schemas.microsoft.com/office/drawing/2014/main" val="810900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třídy </a:t>
                      </a:r>
                      <a:r>
                        <a:rPr lang="cs-CZ" i="1" dirty="0" smtClean="0"/>
                        <a:t>i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Hranice třídy</a:t>
                      </a:r>
                    </a:p>
                    <a:p>
                      <a:r>
                        <a:rPr lang="cs-CZ" dirty="0" smtClean="0"/>
                        <a:t> </a:t>
                      </a:r>
                      <a:r>
                        <a:rPr lang="cs-CZ" i="1" dirty="0" err="1" smtClean="0"/>
                        <a:t>l</a:t>
                      </a:r>
                      <a:r>
                        <a:rPr lang="cs-CZ" i="1" baseline="-25000" dirty="0" err="1" smtClean="0"/>
                        <a:t>di</a:t>
                      </a:r>
                      <a:r>
                        <a:rPr lang="cs-CZ" i="1" dirty="0" err="1" smtClean="0"/>
                        <a:t>-l</a:t>
                      </a:r>
                      <a:r>
                        <a:rPr lang="cs-CZ" i="1" baseline="-25000" dirty="0" err="1" smtClean="0"/>
                        <a:t>hi</a:t>
                      </a:r>
                      <a:r>
                        <a:rPr lang="cs-CZ" dirty="0" smtClean="0"/>
                        <a:t> [mm]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Třídní</a:t>
                      </a:r>
                      <a:r>
                        <a:rPr lang="cs-CZ" baseline="0" dirty="0" smtClean="0"/>
                        <a:t> znak</a:t>
                      </a:r>
                    </a:p>
                    <a:p>
                      <a:r>
                        <a:rPr lang="cs-CZ" i="1" baseline="0" dirty="0" err="1" smtClean="0"/>
                        <a:t>l</a:t>
                      </a:r>
                      <a:r>
                        <a:rPr lang="cs-CZ" i="1" baseline="-25000" dirty="0" err="1" smtClean="0"/>
                        <a:t>i</a:t>
                      </a:r>
                      <a:r>
                        <a:rPr lang="cs-CZ" baseline="0" dirty="0" smtClean="0"/>
                        <a:t> [mm]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Četnost dat v i-té třídě </a:t>
                      </a:r>
                      <a:r>
                        <a:rPr lang="cs-CZ" i="1" dirty="0" smtClean="0"/>
                        <a:t>n</a:t>
                      </a:r>
                      <a:r>
                        <a:rPr lang="cs-CZ" i="1" baseline="-25000" dirty="0" smtClean="0"/>
                        <a:t>i</a:t>
                      </a:r>
                      <a:endParaRPr lang="cs-CZ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7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2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10-20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02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20-30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62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30-40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40-50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3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50-60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3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60-70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44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70-80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12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80-90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878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90-100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95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55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Střední hodnota, rozptyl, směrodatná odchylka.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Počet proměřených dat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i="1" dirty="0" smtClean="0"/>
              <a:t> </a:t>
            </a:r>
            <a:r>
              <a:rPr lang="cs-CZ" sz="2800" dirty="0" smtClean="0"/>
              <a:t>je dán součtem četností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r>
              <a:rPr lang="cs-CZ" sz="2800" dirty="0" smtClean="0"/>
              <a:t>Pro výpočet střední hodnoty dle vzorce </a:t>
            </a:r>
          </a:p>
          <a:p>
            <a:pPr marL="360000" indent="0">
              <a:buNone/>
            </a:pPr>
            <a:r>
              <a:rPr lang="cs-CZ" sz="2800" dirty="0" smtClean="0"/>
              <a:t>vypočteme pro každou třídu součin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cs-CZ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.n</a:t>
            </a:r>
            <a:r>
              <a:rPr lang="cs-CZ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800" dirty="0"/>
              <a:t>a </a:t>
            </a:r>
            <a:r>
              <a:rPr lang="cs-CZ" sz="2800" dirty="0" smtClean="0"/>
              <a:t>součet těchto hodnot přes všechny třídy</a:t>
            </a:r>
            <a:endParaRPr lang="cs-CZ" sz="2800" dirty="0"/>
          </a:p>
          <a:p>
            <a:r>
              <a:rPr lang="cs-CZ" sz="2800" dirty="0"/>
              <a:t>Pro výpočet </a:t>
            </a:r>
            <a:r>
              <a:rPr lang="cs-CZ" sz="2800" dirty="0" smtClean="0"/>
              <a:t>rozptylu a směrodatné odchylky výběru dle </a:t>
            </a:r>
            <a:r>
              <a:rPr lang="cs-CZ" sz="2800" dirty="0"/>
              <a:t>vzorce </a:t>
            </a:r>
            <a:r>
              <a:rPr lang="cs-CZ" sz="2800" dirty="0" smtClean="0"/>
              <a:t>				  , </a:t>
            </a:r>
          </a:p>
          <a:p>
            <a:endParaRPr lang="cs-CZ" sz="2800" dirty="0"/>
          </a:p>
          <a:p>
            <a:pPr marL="360000" indent="0">
              <a:buNone/>
            </a:pPr>
            <a:r>
              <a:rPr lang="cs-CZ" sz="2800" dirty="0" smtClean="0"/>
              <a:t>vypočteme </a:t>
            </a:r>
            <a:r>
              <a:rPr lang="cs-CZ" sz="2800" dirty="0"/>
              <a:t>pro každou třídu součin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.n</a:t>
            </a:r>
            <a:r>
              <a:rPr lang="cs-CZ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800" dirty="0"/>
              <a:t>a součet těchto hodnot přes všechny třídy</a:t>
            </a:r>
          </a:p>
          <a:p>
            <a:pPr marL="0" indent="0">
              <a:buNone/>
            </a:pP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3146" y="4017233"/>
            <a:ext cx="1066667" cy="46666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4098" y="1989669"/>
            <a:ext cx="1771429" cy="81904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5776" y="3863181"/>
            <a:ext cx="3457143" cy="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9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Střední hodnota, rozptyl, směrodatná odchylka.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040696"/>
              </p:ext>
            </p:extLst>
          </p:nvPr>
        </p:nvGraphicFramePr>
        <p:xfrm>
          <a:off x="983774" y="1425893"/>
          <a:ext cx="7093977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230">
                  <a:extLst>
                    <a:ext uri="{9D8B030D-6E8A-4147-A177-3AD203B41FA5}">
                      <a16:colId xmlns:a16="http://schemas.microsoft.com/office/drawing/2014/main" val="3207604901"/>
                    </a:ext>
                  </a:extLst>
                </a:gridCol>
                <a:gridCol w="1454214">
                  <a:extLst>
                    <a:ext uri="{9D8B030D-6E8A-4147-A177-3AD203B41FA5}">
                      <a16:colId xmlns:a16="http://schemas.microsoft.com/office/drawing/2014/main" val="2250919337"/>
                    </a:ext>
                  </a:extLst>
                </a:gridCol>
                <a:gridCol w="1260158">
                  <a:extLst>
                    <a:ext uri="{9D8B030D-6E8A-4147-A177-3AD203B41FA5}">
                      <a16:colId xmlns:a16="http://schemas.microsoft.com/office/drawing/2014/main" val="54360108"/>
                    </a:ext>
                  </a:extLst>
                </a:gridCol>
                <a:gridCol w="1537145">
                  <a:extLst>
                    <a:ext uri="{9D8B030D-6E8A-4147-A177-3AD203B41FA5}">
                      <a16:colId xmlns:a16="http://schemas.microsoft.com/office/drawing/2014/main" val="810900664"/>
                    </a:ext>
                  </a:extLst>
                </a:gridCol>
                <a:gridCol w="896115">
                  <a:extLst>
                    <a:ext uri="{9D8B030D-6E8A-4147-A177-3AD203B41FA5}">
                      <a16:colId xmlns:a16="http://schemas.microsoft.com/office/drawing/2014/main" val="2207740126"/>
                    </a:ext>
                  </a:extLst>
                </a:gridCol>
                <a:gridCol w="896115">
                  <a:extLst>
                    <a:ext uri="{9D8B030D-6E8A-4147-A177-3AD203B41FA5}">
                      <a16:colId xmlns:a16="http://schemas.microsoft.com/office/drawing/2014/main" val="3351713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třídy </a:t>
                      </a:r>
                      <a:r>
                        <a:rPr lang="cs-CZ" i="1" dirty="0" smtClean="0"/>
                        <a:t>i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Hranice třídy</a:t>
                      </a:r>
                    </a:p>
                    <a:p>
                      <a:r>
                        <a:rPr lang="cs-CZ" dirty="0" smtClean="0"/>
                        <a:t> </a:t>
                      </a:r>
                      <a:r>
                        <a:rPr lang="cs-CZ" i="1" dirty="0" err="1" smtClean="0"/>
                        <a:t>l</a:t>
                      </a:r>
                      <a:r>
                        <a:rPr lang="cs-CZ" i="1" baseline="-25000" dirty="0" err="1" smtClean="0"/>
                        <a:t>di</a:t>
                      </a:r>
                      <a:r>
                        <a:rPr lang="cs-CZ" i="1" dirty="0" err="1" smtClean="0"/>
                        <a:t>-l</a:t>
                      </a:r>
                      <a:r>
                        <a:rPr lang="cs-CZ" i="1" baseline="-25000" dirty="0" err="1" smtClean="0"/>
                        <a:t>hi</a:t>
                      </a:r>
                      <a:r>
                        <a:rPr lang="cs-CZ" dirty="0" smtClean="0"/>
                        <a:t> [mm]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Třídní</a:t>
                      </a:r>
                      <a:r>
                        <a:rPr lang="cs-CZ" baseline="0" dirty="0" smtClean="0"/>
                        <a:t> znak</a:t>
                      </a:r>
                    </a:p>
                    <a:p>
                      <a:r>
                        <a:rPr lang="cs-CZ" i="1" baseline="0" dirty="0" err="1" smtClean="0"/>
                        <a:t>l</a:t>
                      </a:r>
                      <a:r>
                        <a:rPr lang="cs-CZ" i="1" baseline="-25000" dirty="0" err="1" smtClean="0"/>
                        <a:t>i</a:t>
                      </a:r>
                      <a:r>
                        <a:rPr lang="cs-CZ" baseline="0" dirty="0" smtClean="0"/>
                        <a:t> [mm]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Četnost dat v </a:t>
                      </a:r>
                    </a:p>
                    <a:p>
                      <a:r>
                        <a:rPr lang="cs-CZ" dirty="0" smtClean="0"/>
                        <a:t>i-té třídě </a:t>
                      </a:r>
                      <a:r>
                        <a:rPr lang="cs-CZ" i="1" dirty="0" smtClean="0"/>
                        <a:t>n</a:t>
                      </a:r>
                      <a:r>
                        <a:rPr lang="cs-CZ" i="1" baseline="-25000" dirty="0" smtClean="0"/>
                        <a:t>i</a:t>
                      </a:r>
                      <a:endParaRPr lang="cs-CZ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(l</a:t>
                      </a:r>
                      <a:r>
                        <a:rPr lang="cs-CZ" sz="18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cs-CZ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.n</a:t>
                      </a:r>
                      <a:r>
                        <a:rPr lang="cs-CZ" sz="18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cs-CZ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algn="ctr"/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[mm]</a:t>
                      </a:r>
                      <a:endParaRPr lang="cs-CZ" sz="1800" b="1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(l</a:t>
                      </a:r>
                      <a:r>
                        <a:rPr lang="cs-CZ" sz="18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cs-CZ" sz="1800" b="1" i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.n</a:t>
                      </a:r>
                      <a:r>
                        <a:rPr lang="cs-CZ" sz="18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cs-CZ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algn="ctr"/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[mm]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7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602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10-20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902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20-30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362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30-40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34300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2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40-50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50625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023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50-60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81675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23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60-70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71825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444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70-80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61875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412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80-90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65025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7878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90-100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950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Součet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150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7010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388550</a:t>
                      </a:r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6133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4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Střední hodnota, rozptyl, směrodatná odchylka.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1086"/>
            <a:ext cx="8229600" cy="45150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Počet proměřených dat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Střední hodnota                                                       mm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Rozptyl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sz="2800" dirty="0" smtClean="0"/>
          </a:p>
          <a:p>
            <a:pPr marL="0" indent="0">
              <a:spcBef>
                <a:spcPts val="400"/>
              </a:spcBef>
              <a:spcAft>
                <a:spcPts val="1800"/>
              </a:spcAft>
              <a:buNone/>
            </a:pPr>
            <a:r>
              <a:rPr lang="cs-CZ" sz="2800" dirty="0" smtClean="0"/>
              <a:t>                                                                             mm</a:t>
            </a:r>
            <a:r>
              <a:rPr lang="cs-CZ" sz="2800" baseline="30000" dirty="0" smtClean="0"/>
              <a:t>2</a:t>
            </a:r>
            <a:endParaRPr lang="cs-CZ" sz="2800" baseline="300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cs-CZ" sz="2800" dirty="0" smtClean="0"/>
              <a:t>Směrodatná odchylka výběru 			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cs-CZ" sz="2800" dirty="0"/>
              <a:t>mm</a:t>
            </a:r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0068" y="1490851"/>
            <a:ext cx="1828571" cy="82857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39709" y="2090126"/>
            <a:ext cx="4285714" cy="819048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9143" y="3009952"/>
            <a:ext cx="7285714" cy="838095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59632" y="3892686"/>
            <a:ext cx="5400000" cy="72381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9143" y="5246913"/>
            <a:ext cx="3400000" cy="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Variační </a:t>
            </a:r>
            <a:r>
              <a:rPr lang="cs-CZ" dirty="0" err="1" smtClean="0"/>
              <a:t>koeficiet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95%ní  Interval spolehlivosti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1086"/>
            <a:ext cx="8229600" cy="45150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Variační koeficient                                                    %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95%ní interval spolehlivosti pro střední hodnotu výběru </a:t>
            </a:r>
            <a:r>
              <a:rPr lang="cs-CZ" sz="2800" dirty="0"/>
              <a:t>s </a:t>
            </a:r>
            <a:r>
              <a:rPr lang="cs-CZ" sz="2800" dirty="0" smtClean="0"/>
              <a:t>mezemi </a:t>
            </a:r>
            <a:r>
              <a:rPr lang="cs-CZ" sz="2800" i="1" dirty="0"/>
              <a:t>L</a:t>
            </a:r>
            <a:r>
              <a:rPr lang="cs-CZ" sz="2800" dirty="0"/>
              <a:t>, </a:t>
            </a:r>
            <a:r>
              <a:rPr lang="cs-CZ" sz="2800" i="1" dirty="0" smtClean="0"/>
              <a:t>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sz="2800" i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800" i="1" dirty="0" smtClean="0"/>
              <a:t>        			</a:t>
            </a:r>
            <a:r>
              <a:rPr lang="cs-CZ" sz="2800" dirty="0" smtClean="0"/>
              <a:t>    mm</a:t>
            </a:r>
          </a:p>
          <a:p>
            <a:pPr marL="3600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800" dirty="0" smtClean="0"/>
              <a:t>kde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(n-1) </a:t>
            </a:r>
            <a:r>
              <a:rPr lang="cs-CZ" sz="2800" dirty="0" smtClean="0"/>
              <a:t>je hodnota kvantilu Studentova rozdělení, kterou pro zvolenou hladinu významnosti  a n-1 stupňů volnosti najdeme v tabulkách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sz="2800" i="1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904" y="1548881"/>
            <a:ext cx="3847619" cy="78095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665" y="3081129"/>
            <a:ext cx="6847619" cy="74285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6868" y="3889750"/>
            <a:ext cx="2019048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551" cy="1143000"/>
          </a:xfrm>
        </p:spPr>
        <p:txBody>
          <a:bodyPr/>
          <a:lstStyle/>
          <a:p>
            <a:r>
              <a:rPr lang="cs-CZ" dirty="0" smtClean="0"/>
              <a:t>Modus, medián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Modus </a:t>
            </a:r>
            <a:r>
              <a:rPr lang="cs-CZ" sz="2800" dirty="0" smtClean="0"/>
              <a:t>    je </a:t>
            </a:r>
            <a:r>
              <a:rPr lang="cs-CZ" sz="2800" dirty="0"/>
              <a:t>nejčastěji se opakující měření</a:t>
            </a:r>
            <a:r>
              <a:rPr lang="cs-CZ" sz="2800" dirty="0" smtClean="0"/>
              <a:t>. U „tříděných“ </a:t>
            </a:r>
            <a:r>
              <a:rPr lang="cs-CZ" sz="2800" dirty="0"/>
              <a:t>dat se za modus považuje třídní znak nejčetnější třídy. </a:t>
            </a:r>
            <a:r>
              <a:rPr lang="cs-CZ" sz="2800" dirty="0" smtClean="0"/>
              <a:t>	  mm</a:t>
            </a:r>
          </a:p>
          <a:p>
            <a:r>
              <a:rPr lang="cs-CZ" sz="2800" dirty="0"/>
              <a:t>Medián </a:t>
            </a:r>
            <a:r>
              <a:rPr lang="cs-CZ" sz="2800" dirty="0" smtClean="0"/>
              <a:t>    je </a:t>
            </a:r>
            <a:r>
              <a:rPr lang="cs-CZ" sz="2800" dirty="0"/>
              <a:t>„prostřední“ měření z dat srovnaných od nejmenšího po největší. </a:t>
            </a:r>
            <a:r>
              <a:rPr lang="cs-CZ" sz="2800" dirty="0" smtClean="0"/>
              <a:t>Pro „tříděná“ </a:t>
            </a:r>
            <a:r>
              <a:rPr lang="cs-CZ" sz="2800" dirty="0"/>
              <a:t>data se za medián považuje třídní znak třídy, kde kumulativní četnost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dirty="0" smtClean="0"/>
              <a:t> </a:t>
            </a:r>
            <a:r>
              <a:rPr lang="cs-CZ" sz="2800" dirty="0"/>
              <a:t>poprvé přesáhla 50</a:t>
            </a:r>
            <a:r>
              <a:rPr lang="cs-CZ" sz="2800" dirty="0" smtClean="0"/>
              <a:t>%.</a:t>
            </a:r>
            <a:r>
              <a:rPr lang="cs-CZ" sz="2800" dirty="0"/>
              <a:t>	 </a:t>
            </a:r>
            <a:r>
              <a:rPr lang="cs-CZ" sz="2800" dirty="0" smtClean="0"/>
              <a:t>      mm</a:t>
            </a:r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602095" cy="859790"/>
          </a:xfrm>
          <a:prstGeom prst="rect">
            <a:avLst/>
          </a:prstGeom>
        </p:spPr>
      </p:pic>
      <p:pic>
        <p:nvPicPr>
          <p:cNvPr id="7" name="Obrázek 6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2616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16" y="615473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6" y="6164263"/>
            <a:ext cx="12096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0051" y="1692276"/>
            <a:ext cx="171429" cy="36190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86538" y="2520604"/>
            <a:ext cx="771429" cy="36190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7195" y="3070825"/>
            <a:ext cx="228571" cy="352381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24128" y="4293096"/>
            <a:ext cx="838095" cy="3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713</Words>
  <Application>Microsoft Office PowerPoint</Application>
  <PresentationFormat>Předvádění na obrazovce (4:3)</PresentationFormat>
  <Paragraphs>320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Motiv systému Office</vt:lpstr>
      <vt:lpstr>Prezentace aplikace PowerPoint</vt:lpstr>
      <vt:lpstr>Pořízení dat</vt:lpstr>
      <vt:lpstr>Pořízení dat</vt:lpstr>
      <vt:lpstr>Tříděná data</vt:lpstr>
      <vt:lpstr>Střední hodnota, rozptyl, směrodatná odchylka. </vt:lpstr>
      <vt:lpstr>Střední hodnota, rozptyl, směrodatná odchylka. </vt:lpstr>
      <vt:lpstr>Střední hodnota, rozptyl, směrodatná odchylka. </vt:lpstr>
      <vt:lpstr>Variační koeficiet.  95%ní  Interval spolehlivosti</vt:lpstr>
      <vt:lpstr>Modus, medián</vt:lpstr>
      <vt:lpstr>Histogram</vt:lpstr>
      <vt:lpstr>Histogram</vt:lpstr>
      <vt:lpstr>Histogram</vt:lpstr>
      <vt:lpstr>Graf distribuční funkce</vt:lpstr>
      <vt:lpstr>Distribuční funkce</vt:lpstr>
      <vt:lpstr>Staplový diagram</vt:lpstr>
      <vt:lpstr>Staplový diagram</vt:lpstr>
      <vt:lpstr>Staplový diagram</vt:lpstr>
      <vt:lpstr>Staplová křivka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uzivatel</cp:lastModifiedBy>
  <cp:revision>64</cp:revision>
  <dcterms:created xsi:type="dcterms:W3CDTF">2017-11-24T10:29:28Z</dcterms:created>
  <dcterms:modified xsi:type="dcterms:W3CDTF">2024-05-31T11:29:56Z</dcterms:modified>
</cp:coreProperties>
</file>