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78" r:id="rId5"/>
    <p:sldId id="258" r:id="rId6"/>
    <p:sldId id="275" r:id="rId7"/>
    <p:sldId id="276" r:id="rId8"/>
    <p:sldId id="269" r:id="rId9"/>
    <p:sldId id="262" r:id="rId10"/>
    <p:sldId id="277" r:id="rId11"/>
    <p:sldId id="264" r:id="rId1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31.05.2024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31.05.2024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31.05.2024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31.05.2024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31.05.2024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31.05.2024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31.05.2024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31.05.2024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31.05.2024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31.05.2024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31.05.2024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31.05.2024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31.05.2024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Statistické výpočty ve zkušebnictví 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Příklad s malým počtem dat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</a:rPr>
              <a:t>Ing. Jitka Nováková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56501" y="1515050"/>
            <a:ext cx="65862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A2: Rozvoj v oblasti distanční výuky, online výuky a </a:t>
            </a:r>
            <a:r>
              <a:rPr lang="cs-CZ" sz="1400" b="1" u="sng" dirty="0" err="1"/>
              <a:t>blended</a:t>
            </a:r>
            <a:r>
              <a:rPr lang="cs-CZ" sz="1400" b="1" u="sng" dirty="0"/>
              <a:t> learning</a:t>
            </a:r>
          </a:p>
          <a:p>
            <a:pPr algn="ctr"/>
            <a:endParaRPr lang="cs-CZ" sz="800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pic>
        <p:nvPicPr>
          <p:cNvPr id="16" name="Obrázek 15" descr="https://opp.cuni.cz/OPP-85-version1-_npo1_252_67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39" y="5708206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69" y="5746306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>
            <a:normAutofit/>
          </a:bodyPr>
          <a:lstStyle/>
          <a:p>
            <a:r>
              <a:rPr lang="cs-CZ" dirty="0"/>
              <a:t>Charakteristiky seskání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1086"/>
            <a:ext cx="8229600" cy="451507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800" dirty="0" smtClean="0"/>
              <a:t>Změny délek přízí po rozkroucení skacích zákrutů jsou stanoveny pro upínací délku příze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800" i="1" baseline="-25000" dirty="0" smtClean="0"/>
              <a:t>0</a:t>
            </a:r>
            <a:r>
              <a:rPr lang="cs-CZ" sz="2800" dirty="0" smtClean="0"/>
              <a:t>= 0,25m, do výpočtů charakteristik seskání je nutno tuto délku převést na stejnou </a:t>
            </a:r>
            <a:r>
              <a:rPr lang="cs-CZ" sz="2800" dirty="0" smtClean="0"/>
              <a:t>jednotku, </a:t>
            </a:r>
            <a:r>
              <a:rPr lang="cs-CZ" sz="2800" dirty="0" smtClean="0"/>
              <a:t>jakou má změna délky </a:t>
            </a:r>
            <a:r>
              <a:rPr lang="cs-CZ" sz="2800" i="1" dirty="0" err="1" smtClean="0"/>
              <a:t>Δ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800" i="1" dirty="0" smtClean="0"/>
              <a:t> </a:t>
            </a:r>
            <a:r>
              <a:rPr lang="cs-CZ" sz="2800" dirty="0" smtClean="0"/>
              <a:t>[mm], charakteristiky stanovujeme odhadem výpočtem se střední hodnotou změny délky.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800" dirty="0" smtClean="0"/>
              <a:t>Seskání                                                             %</a:t>
            </a:r>
          </a:p>
          <a:p>
            <a:pPr>
              <a:spcBef>
                <a:spcPts val="900"/>
              </a:spcBef>
              <a:spcAft>
                <a:spcPts val="1200"/>
              </a:spcAft>
            </a:pPr>
            <a:r>
              <a:rPr lang="cs-CZ" sz="2800" dirty="0" smtClean="0"/>
              <a:t>Stupeň seskání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sz="2800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9196" y="4242057"/>
            <a:ext cx="4552381" cy="828571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34971" y="484305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30464" y="4950679"/>
            <a:ext cx="3495238" cy="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/>
          <a:lstStyle/>
          <a:p>
            <a:r>
              <a:rPr lang="cs-CZ" dirty="0" smtClean="0"/>
              <a:t>Koeficient skacích zákrutů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Pro </a:t>
            </a:r>
            <a:r>
              <a:rPr lang="cs-CZ" sz="2800" dirty="0" smtClean="0"/>
              <a:t>výpočet koeficientu skacích zákrutů </a:t>
            </a:r>
            <a:r>
              <a:rPr lang="cs-CZ" sz="2800" i="1" dirty="0" smtClean="0"/>
              <a:t>α</a:t>
            </a:r>
            <a:r>
              <a:rPr lang="cs-CZ" sz="2800" dirty="0" smtClean="0"/>
              <a:t> je nutné znát jemnost  T [tex], v našem příkladu byla T=42 tex.</a:t>
            </a:r>
          </a:p>
          <a:p>
            <a:r>
              <a:rPr lang="cs-CZ" sz="2800" dirty="0" smtClean="0"/>
              <a:t>Výpočet provedeme odhadem s </a:t>
            </a:r>
            <a:r>
              <a:rPr lang="cs-CZ" sz="2800" dirty="0" err="1" smtClean="0"/>
              <a:t>použítím</a:t>
            </a:r>
            <a:r>
              <a:rPr lang="cs-CZ" sz="2800" dirty="0" smtClean="0"/>
              <a:t> střední hodnoty skacích zákrutů Z [z/m]</a:t>
            </a:r>
          </a:p>
          <a:p>
            <a:endParaRPr lang="cs-CZ" sz="2800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6003" y="3645024"/>
            <a:ext cx="3466667" cy="1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Pořízení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 smtClean="0"/>
              <a:t>Pro modelový příklad byly naměřeny hodnoty počtu zákrutů skacích a </a:t>
            </a:r>
            <a:r>
              <a:rPr lang="cs-CZ" sz="2800" dirty="0" err="1" smtClean="0"/>
              <a:t>přádních</a:t>
            </a:r>
            <a:r>
              <a:rPr lang="cs-CZ" sz="2800" dirty="0" smtClean="0"/>
              <a:t> na přístroji označovaném, jako </a:t>
            </a:r>
            <a:r>
              <a:rPr lang="cs-CZ" sz="2800" dirty="0" err="1" smtClean="0"/>
              <a:t>zákrutoměr</a:t>
            </a:r>
            <a:endParaRPr lang="cs-CZ" sz="2800" dirty="0" smtClean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884" y="3068661"/>
            <a:ext cx="6660232" cy="289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30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5847" cy="1143000"/>
          </a:xfrm>
        </p:spPr>
        <p:txBody>
          <a:bodyPr/>
          <a:lstStyle/>
          <a:p>
            <a:r>
              <a:rPr lang="cs-CZ" dirty="0" smtClean="0"/>
              <a:t>Pořízení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cs-CZ" sz="2600" dirty="0" smtClean="0"/>
              <a:t>Na </a:t>
            </a:r>
            <a:r>
              <a:rPr lang="cs-CZ" sz="2600" dirty="0" err="1" smtClean="0"/>
              <a:t>zákrutoměru</a:t>
            </a:r>
            <a:r>
              <a:rPr lang="cs-CZ" sz="2600" dirty="0" smtClean="0"/>
              <a:t> bylo naměřeno přímou metodou 10 hodnot počtu skacích zákrutů na přízi s upínací délkou 0,25m, hodnoty jsou označeny jako </a:t>
            </a:r>
            <a:r>
              <a:rPr lang="cs-CZ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cs-CZ" sz="2600" i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 smtClean="0"/>
              <a:t>Po rozkroucení příze byly na stupnici odečteny hodnoty změn délky vzorku </a:t>
            </a:r>
            <a:r>
              <a:rPr lang="cs-CZ" sz="2600" i="1" dirty="0" err="1" smtClean="0"/>
              <a:t>Δ</a:t>
            </a:r>
            <a:r>
              <a:rPr lang="cs-CZ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600" dirty="0" smtClean="0"/>
              <a:t> [mm]</a:t>
            </a:r>
          </a:p>
          <a:p>
            <a:r>
              <a:rPr lang="cs-CZ" sz="2600" dirty="0" smtClean="0"/>
              <a:t>Při každém měření byla po odstřižení přebytečných přízí naměřena nepřímou </a:t>
            </a:r>
            <a:r>
              <a:rPr lang="cs-CZ" sz="2600" dirty="0"/>
              <a:t>metodou </a:t>
            </a:r>
            <a:r>
              <a:rPr lang="cs-CZ" sz="2600" dirty="0" smtClean="0"/>
              <a:t>i hodnota </a:t>
            </a:r>
            <a:r>
              <a:rPr lang="cs-CZ" sz="2600" dirty="0"/>
              <a:t>počtu </a:t>
            </a:r>
            <a:r>
              <a:rPr lang="cs-CZ" sz="2600" dirty="0" err="1" smtClean="0"/>
              <a:t>přádních</a:t>
            </a:r>
            <a:r>
              <a:rPr lang="cs-CZ" sz="2600" dirty="0" smtClean="0"/>
              <a:t> </a:t>
            </a:r>
            <a:r>
              <a:rPr lang="cs-CZ" sz="2600" dirty="0"/>
              <a:t>zákrutů na </a:t>
            </a:r>
            <a:r>
              <a:rPr lang="cs-CZ" sz="2600" dirty="0" smtClean="0"/>
              <a:t>jednoduché přízi. Hodnota </a:t>
            </a:r>
            <a:r>
              <a:rPr lang="cs-CZ" sz="2600" dirty="0" err="1" smtClean="0"/>
              <a:t>přádních</a:t>
            </a:r>
            <a:r>
              <a:rPr lang="cs-CZ" sz="2600" dirty="0" smtClean="0"/>
              <a:t> zákrutů je stanovena nepřímou metodou a počet takto zjištěných zákrutů je dvojnásobný, proto se uvádí v jednotkách [z/0,5m]. Hodnoty </a:t>
            </a:r>
            <a:r>
              <a:rPr lang="cs-CZ" sz="2600" dirty="0"/>
              <a:t>jsou označeny jako </a:t>
            </a:r>
            <a:r>
              <a:rPr lang="cs-CZ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endParaRPr lang="cs-CZ" sz="26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600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421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8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Naměřená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Hodnoty počtu zákrutů se obvykle uvádí v základních jednotkách [z/m] a označují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2800" dirty="0" smtClean="0"/>
              <a:t>, naměřené hodnoty označené v tabulce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800" dirty="0" smtClean="0"/>
              <a:t> jsou zjištěny pouze na ¼ této délky v případě skacích zákrutů a na ½ délky v případě </a:t>
            </a:r>
            <a:r>
              <a:rPr lang="cs-CZ" sz="2800" dirty="0" err="1" smtClean="0"/>
              <a:t>přádních</a:t>
            </a:r>
            <a:r>
              <a:rPr lang="cs-CZ" sz="2800" dirty="0" smtClean="0"/>
              <a:t>, abychom tedy získali počet zákrutů na 1 metr je nutno naměřenou hodnotu vynásobit 4 pro skací a 2 pro </a:t>
            </a:r>
            <a:r>
              <a:rPr lang="cs-CZ" sz="2800" dirty="0" err="1" smtClean="0"/>
              <a:t>přádní</a:t>
            </a:r>
            <a:r>
              <a:rPr lang="cs-CZ" sz="2800" dirty="0" smtClean="0"/>
              <a:t> zákruty.</a:t>
            </a:r>
          </a:p>
          <a:p>
            <a:pPr marL="0" indent="0">
              <a:buNone/>
            </a:pP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081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/>
          <a:lstStyle/>
          <a:p>
            <a:r>
              <a:rPr lang="cs-CZ" dirty="0" smtClean="0"/>
              <a:t>Naměřená data</a:t>
            </a:r>
            <a:endParaRPr lang="cs-CZ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362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245999"/>
              </p:ext>
            </p:extLst>
          </p:nvPr>
        </p:nvGraphicFramePr>
        <p:xfrm>
          <a:off x="755576" y="1479550"/>
          <a:ext cx="7513131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715">
                  <a:extLst>
                    <a:ext uri="{9D8B030D-6E8A-4147-A177-3AD203B41FA5}">
                      <a16:colId xmlns:a16="http://schemas.microsoft.com/office/drawing/2014/main" val="3207604901"/>
                    </a:ext>
                  </a:extLst>
                </a:gridCol>
                <a:gridCol w="2261045">
                  <a:extLst>
                    <a:ext uri="{9D8B030D-6E8A-4147-A177-3AD203B41FA5}">
                      <a16:colId xmlns:a16="http://schemas.microsoft.com/office/drawing/2014/main" val="2250919337"/>
                    </a:ext>
                  </a:extLst>
                </a:gridCol>
                <a:gridCol w="1441768">
                  <a:extLst>
                    <a:ext uri="{9D8B030D-6E8A-4147-A177-3AD203B41FA5}">
                      <a16:colId xmlns:a16="http://schemas.microsoft.com/office/drawing/2014/main" val="2591306726"/>
                    </a:ext>
                  </a:extLst>
                </a:gridCol>
                <a:gridCol w="2407603">
                  <a:extLst>
                    <a:ext uri="{9D8B030D-6E8A-4147-A177-3AD203B41FA5}">
                      <a16:colId xmlns:a16="http://schemas.microsoft.com/office/drawing/2014/main" val="810900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Číslo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měření</a:t>
                      </a:r>
                    </a:p>
                    <a:p>
                      <a:pPr algn="ctr"/>
                      <a:r>
                        <a:rPr lang="cs-CZ" i="1" dirty="0" smtClean="0"/>
                        <a:t>i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</a:t>
                      </a:r>
                      <a:r>
                        <a:rPr lang="cs-CZ" baseline="0" dirty="0" smtClean="0"/>
                        <a:t> skacích zákrutů</a:t>
                      </a:r>
                    </a:p>
                    <a:p>
                      <a:pPr algn="ctr"/>
                      <a:r>
                        <a:rPr lang="cs-CZ" baseline="0" dirty="0" err="1" smtClean="0"/>
                        <a:t>X</a:t>
                      </a:r>
                      <a:r>
                        <a:rPr lang="cs-CZ" baseline="-25000" dirty="0" err="1" smtClean="0"/>
                        <a:t>Si</a:t>
                      </a:r>
                      <a:r>
                        <a:rPr lang="cs-CZ" baseline="-25000" dirty="0" smtClean="0"/>
                        <a:t> </a:t>
                      </a:r>
                      <a:r>
                        <a:rPr lang="cs-CZ" baseline="0" dirty="0" smtClean="0"/>
                        <a:t>[z/0,25m]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Změna délky</a:t>
                      </a:r>
                    </a:p>
                    <a:p>
                      <a:pPr algn="ctr"/>
                      <a:r>
                        <a:rPr lang="cs-CZ" i="1" baseline="0" dirty="0" err="1" smtClean="0"/>
                        <a:t>Δl</a:t>
                      </a:r>
                      <a:r>
                        <a:rPr lang="cs-CZ" i="1" baseline="-25000" dirty="0" err="1" smtClean="0"/>
                        <a:t>i</a:t>
                      </a:r>
                      <a:r>
                        <a:rPr lang="cs-CZ" baseline="0" dirty="0" smtClean="0"/>
                        <a:t> [mm]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přádních</a:t>
                      </a:r>
                      <a:r>
                        <a:rPr lang="cs-CZ" baseline="0" dirty="0" smtClean="0"/>
                        <a:t> zákrutů </a:t>
                      </a:r>
                    </a:p>
                    <a:p>
                      <a:pPr algn="ctr"/>
                      <a:r>
                        <a:rPr lang="cs-CZ" baseline="0" dirty="0" err="1" smtClean="0"/>
                        <a:t>X</a:t>
                      </a:r>
                      <a:r>
                        <a:rPr lang="cs-CZ" baseline="-25000" dirty="0" err="1" smtClean="0"/>
                        <a:t>pi</a:t>
                      </a:r>
                      <a:r>
                        <a:rPr lang="cs-CZ" baseline="-25000" dirty="0" smtClean="0"/>
                        <a:t> </a:t>
                      </a:r>
                      <a:r>
                        <a:rPr lang="cs-CZ" baseline="0" dirty="0" smtClean="0"/>
                        <a:t>[z/0,5m]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97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602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9020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362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2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023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232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444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4128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7878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5950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55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Střední hodnota, rozptyl, směrodatná odchylka.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Protože víme, </a:t>
            </a:r>
            <a:r>
              <a:rPr lang="cs-CZ" sz="2800" dirty="0"/>
              <a:t>že </a:t>
            </a:r>
            <a:r>
              <a:rPr lang="cs-CZ" sz="2800" dirty="0" smtClean="0"/>
              <a:t>pro </a:t>
            </a:r>
            <a:r>
              <a:rPr lang="cs-CZ" sz="2800" dirty="0"/>
              <a:t>střední hodnotu součinu náhodné veličiny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800" dirty="0"/>
              <a:t> </a:t>
            </a:r>
            <a:r>
              <a:rPr lang="cs-CZ" sz="2800" dirty="0" smtClean="0"/>
              <a:t>a </a:t>
            </a:r>
            <a:r>
              <a:rPr lang="cs-CZ" sz="2800" dirty="0"/>
              <a:t>konstanty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800" dirty="0"/>
              <a:t> </a:t>
            </a:r>
            <a:r>
              <a:rPr lang="cs-CZ" sz="2800" dirty="0" smtClean="0"/>
              <a:t>platí		   , je možné určit střední hodnotu naměřených dat v [z/0,25m] a pak ji vynásobit 4 pro skací zákruty </a:t>
            </a:r>
            <a:r>
              <a:rPr lang="cs-CZ" sz="2800" dirty="0"/>
              <a:t>a pro </a:t>
            </a:r>
            <a:r>
              <a:rPr lang="cs-CZ" sz="2800" dirty="0" err="1"/>
              <a:t>přádní</a:t>
            </a:r>
            <a:r>
              <a:rPr lang="cs-CZ" sz="2800" dirty="0"/>
              <a:t> zákruty </a:t>
            </a:r>
            <a:r>
              <a:rPr lang="cs-CZ" sz="2800" dirty="0" smtClean="0"/>
              <a:t>použít naměřená data v [z/0,5m], </a:t>
            </a:r>
            <a:r>
              <a:rPr lang="cs-CZ" sz="2800" dirty="0"/>
              <a:t>pro </a:t>
            </a:r>
            <a:r>
              <a:rPr lang="cs-CZ" sz="2800" dirty="0" smtClean="0"/>
              <a:t>získání střední hodnoty v [z/m] výslednou střední hodnotu vynásobit 2.</a:t>
            </a:r>
            <a:endParaRPr lang="cs-CZ" sz="2800" dirty="0"/>
          </a:p>
          <a:p>
            <a:pPr marL="0" indent="0">
              <a:buNone/>
            </a:pP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6689" y="2088219"/>
            <a:ext cx="1447619" cy="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6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Střední hodnota, rozptyl, směrodatná odchylka.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Dále víme, </a:t>
            </a:r>
            <a:r>
              <a:rPr lang="cs-CZ" sz="2800" dirty="0"/>
              <a:t>že </a:t>
            </a:r>
            <a:r>
              <a:rPr lang="cs-CZ" sz="2800" dirty="0" smtClean="0"/>
              <a:t>pro rozptyl součinu </a:t>
            </a:r>
            <a:r>
              <a:rPr lang="cs-CZ" sz="2800" dirty="0"/>
              <a:t>náhodné veličiny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800" dirty="0"/>
              <a:t> </a:t>
            </a:r>
            <a:r>
              <a:rPr lang="cs-CZ" sz="2800" dirty="0" smtClean="0"/>
              <a:t>a </a:t>
            </a:r>
            <a:r>
              <a:rPr lang="cs-CZ" sz="2800" dirty="0"/>
              <a:t>konstanty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800" dirty="0"/>
              <a:t> </a:t>
            </a:r>
            <a:r>
              <a:rPr lang="cs-CZ" sz="2800" dirty="0" smtClean="0"/>
              <a:t>platí		     , je možné určit rozptyl naměřených dat v [z/0,25m] a pak ho vynásobit 4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pro skací a 2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pro </a:t>
            </a:r>
            <a:r>
              <a:rPr lang="cs-CZ" sz="2800" dirty="0" err="1" smtClean="0"/>
              <a:t>přádní</a:t>
            </a:r>
            <a:r>
              <a:rPr lang="cs-CZ" sz="2800" dirty="0" smtClean="0"/>
              <a:t> zákruty pro stanovení rozptylu v [(z/m)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].</a:t>
            </a:r>
          </a:p>
          <a:p>
            <a:r>
              <a:rPr lang="cs-CZ" sz="2800" dirty="0" smtClean="0"/>
              <a:t>Rozptyl určíme dle vzorce</a:t>
            </a:r>
          </a:p>
          <a:p>
            <a:r>
              <a:rPr lang="cs-CZ" sz="2800" dirty="0" smtClean="0"/>
              <a:t>Směrodatnou odchylku vypočteme jako odmocninu z rozptylu.</a:t>
            </a:r>
          </a:p>
          <a:p>
            <a:pPr marL="0" indent="0">
              <a:buNone/>
            </a:pP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6762" y="2060848"/>
            <a:ext cx="1790476" cy="46666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6291" y="3717032"/>
            <a:ext cx="2800000" cy="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3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Variační </a:t>
            </a:r>
            <a:r>
              <a:rPr lang="cs-CZ" dirty="0" err="1" smtClean="0"/>
              <a:t>koeficiet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95%ní  Interval spolehlivosti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1086"/>
            <a:ext cx="8229600" cy="451507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800" dirty="0"/>
              <a:t>Variační koeficient určujeme v % dle vzorce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800" dirty="0" smtClean="0"/>
              <a:t>95%ní interval spolehlivosti pro střední hodnotu výběru </a:t>
            </a:r>
            <a:r>
              <a:rPr lang="cs-CZ" sz="2800" dirty="0"/>
              <a:t>s </a:t>
            </a:r>
            <a:r>
              <a:rPr lang="cs-CZ" sz="2800" dirty="0" smtClean="0"/>
              <a:t>mezemi </a:t>
            </a:r>
            <a:r>
              <a:rPr lang="cs-CZ" sz="2800" i="1" dirty="0"/>
              <a:t>L</a:t>
            </a:r>
            <a:r>
              <a:rPr lang="cs-CZ" sz="2800" dirty="0"/>
              <a:t>, </a:t>
            </a:r>
            <a:r>
              <a:rPr lang="cs-CZ" sz="2800" i="1" dirty="0" smtClean="0"/>
              <a:t>H </a:t>
            </a:r>
            <a:r>
              <a:rPr lang="cs-CZ" sz="2800" dirty="0"/>
              <a:t>z její definice též můžeme stanovit </a:t>
            </a:r>
            <a:r>
              <a:rPr lang="cs-CZ" sz="2800" dirty="0" smtClean="0"/>
              <a:t>pro naměřená data a pro získání mezí v [z/m] pak vynásobit 4 pro případ skacích zákrutů a 2 pro </a:t>
            </a:r>
            <a:r>
              <a:rPr lang="cs-CZ" sz="2800" dirty="0" err="1" smtClean="0"/>
              <a:t>přádní</a:t>
            </a:r>
            <a:r>
              <a:rPr lang="cs-CZ" sz="2800" dirty="0" smtClean="0"/>
              <a:t> zákruty:</a:t>
            </a:r>
          </a:p>
          <a:p>
            <a:pPr marL="3600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800" dirty="0" smtClean="0"/>
              <a:t>kde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(n-1) </a:t>
            </a:r>
            <a:r>
              <a:rPr lang="cs-CZ" sz="2800" dirty="0" smtClean="0"/>
              <a:t>je hodnota kvantilu Studentova rozdělení, kterou pro zvolenou hladinu významnosti  a n-1 stupňů volnosti najdeme v tabulkách (t</a:t>
            </a:r>
            <a:r>
              <a:rPr lang="cs-CZ" sz="2800" baseline="-25000" dirty="0" smtClean="0"/>
              <a:t>(9)</a:t>
            </a:r>
            <a:r>
              <a:rPr lang="cs-CZ" sz="2800" dirty="0" smtClean="0"/>
              <a:t>=2,26).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sz="2800" i="1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2514" y="1473348"/>
            <a:ext cx="1514286" cy="73333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7607" y="3836154"/>
            <a:ext cx="2409524" cy="7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18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/>
          <a:lstStyle/>
          <a:p>
            <a:r>
              <a:rPr lang="cs-CZ" dirty="0" smtClean="0"/>
              <a:t>Tabulka vypočtených hodnot</a:t>
            </a:r>
            <a:endParaRPr lang="cs-CZ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783694"/>
              </p:ext>
            </p:extLst>
          </p:nvPr>
        </p:nvGraphicFramePr>
        <p:xfrm>
          <a:off x="323528" y="1417638"/>
          <a:ext cx="8496942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96805775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4725231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11584080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810649321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3866034309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3041692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Počet skacích zákrutů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Změna délky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Počet </a:t>
                      </a:r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přádních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zákrutů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620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cs-CZ" sz="1800" b="1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[z/0,25m]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cs-CZ" sz="1800" b="1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[z/m]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cs-CZ" sz="1800" b="1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[mm]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cs-CZ" sz="1800" b="1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[z/0, 5m]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cs-CZ" sz="1800" b="1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[z/m]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857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126,3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505,2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265,2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530,4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741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Rozptyl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191,8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3069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1822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7288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10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Směrodatná odchylka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13,85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55,40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42,68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85,37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3085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Variační koeficient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10,96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10,96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16,10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16,10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4274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Interval spolehlivosti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(116,4-136,2)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(465,6-544,8)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(234,7-295,7)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(469,3-591,5)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580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3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2423</TotalTime>
  <Words>547</Words>
  <Application>Microsoft Office PowerPoint</Application>
  <PresentationFormat>Předvádění na obrazovce (4:3)</PresentationFormat>
  <Paragraphs>125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Motiv systému Office</vt:lpstr>
      <vt:lpstr>Prezentace aplikace PowerPoint</vt:lpstr>
      <vt:lpstr>Pořízení dat</vt:lpstr>
      <vt:lpstr>Pořízení dat</vt:lpstr>
      <vt:lpstr>Naměřená data</vt:lpstr>
      <vt:lpstr>Naměřená data</vt:lpstr>
      <vt:lpstr>Střední hodnota, rozptyl, směrodatná odchylka. </vt:lpstr>
      <vt:lpstr>Střední hodnota, rozptyl, směrodatná odchylka. </vt:lpstr>
      <vt:lpstr>Variační koeficiet.  95%ní  Interval spolehlivosti</vt:lpstr>
      <vt:lpstr>Tabulka vypočtených hodnot</vt:lpstr>
      <vt:lpstr>Charakteristiky seskání</vt:lpstr>
      <vt:lpstr>Koeficient skacích zákrutů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uzivatel</cp:lastModifiedBy>
  <cp:revision>87</cp:revision>
  <dcterms:created xsi:type="dcterms:W3CDTF">2017-11-24T10:29:28Z</dcterms:created>
  <dcterms:modified xsi:type="dcterms:W3CDTF">2024-05-31T11:07:16Z</dcterms:modified>
</cp:coreProperties>
</file>